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301" r:id="rId3"/>
    <p:sldId id="304" r:id="rId4"/>
    <p:sldId id="305" r:id="rId5"/>
    <p:sldId id="303" r:id="rId6"/>
    <p:sldId id="306" r:id="rId7"/>
    <p:sldId id="307" r:id="rId8"/>
    <p:sldId id="308" r:id="rId9"/>
    <p:sldId id="309" r:id="rId10"/>
    <p:sldId id="310" r:id="rId11"/>
    <p:sldId id="311" r:id="rId12"/>
    <p:sldId id="300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0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9" autoAdjust="0"/>
    <p:restoredTop sz="94632" autoAdjust="0"/>
  </p:normalViewPr>
  <p:slideViewPr>
    <p:cSldViewPr snapToGrid="0">
      <p:cViewPr varScale="1">
        <p:scale>
          <a:sx n="61" d="100"/>
          <a:sy n="61" d="100"/>
        </p:scale>
        <p:origin x="7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2334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17DE2F-2712-449B-AA9C-07F80ED8729A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9B93BD-7CAF-48C5-AFCF-05A81F137C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77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458B0A-533F-4848-9CF6-B092BD013FEE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E1CB7A-09CD-442C-8347-9127F2E14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0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1CB7A-09CD-442C-8347-9127F2E14C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2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1CB7A-09CD-442C-8347-9127F2E14C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4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chat.it.tcu.edu/" TargetMode="External"/><Relationship Id="rId2" Type="http://schemas.openxmlformats.org/officeDocument/2006/relationships/hyperlink" Target="http://password.tcu.edu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://help.tcu.edu/" TargetMode="Externa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4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SO 2014">
    <p:bg>
      <p:bgPr>
        <a:blipFill dpi="0" rotWithShape="1">
          <a:blip r:embed="rId2">
            <a:lum/>
          </a:blip>
          <a:srcRect/>
          <a:stretch>
            <a:fillRect r="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981" y="6019703"/>
            <a:ext cx="1695687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1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86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21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9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78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9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4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3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90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S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TCU Information Technology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"/>
            <a:ext cx="12192000" cy="777240"/>
          </a:xfrm>
          <a:solidFill>
            <a:srgbClr val="3F0760"/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IT Support </a:t>
            </a:r>
            <a:r>
              <a:rPr lang="en-US" dirty="0" err="1" smtClean="0"/>
              <a:t>HelpDesk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9928225" y="777241"/>
            <a:ext cx="2263775" cy="608075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 defTabSz="914400" rtl="0" eaLnBrk="1" latinLnBrk="0" hangingPunct="1">
              <a:buNone/>
              <a:defRPr sz="2800">
                <a:solidFill>
                  <a:schemeClr val="tx1"/>
                </a:solidFill>
              </a:defRPr>
            </a:lvl1pPr>
          </a:lstStyle>
          <a:p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Password Help?</a:t>
            </a:r>
          </a:p>
          <a:p>
            <a:pPr algn="ctr"/>
            <a:r>
              <a:rPr lang="en-US" sz="1600" u="sng" dirty="0" smtClean="0">
                <a:hlinkClick r:id="rId2"/>
              </a:rPr>
              <a:t>password.tcu.edu</a:t>
            </a:r>
            <a:endParaRPr lang="en-US" sz="1600" u="sng" dirty="0" smtClean="0"/>
          </a:p>
          <a:p>
            <a:pPr algn="ctr"/>
            <a:endParaRPr lang="en-US" sz="1400" u="sng" dirty="0" smtClean="0"/>
          </a:p>
          <a:p>
            <a:pPr algn="ctr"/>
            <a:endParaRPr lang="en-US" sz="1400" u="sng" dirty="0" smtClean="0"/>
          </a:p>
          <a:p>
            <a:pPr marL="0" algn="ctr" defTabSz="914400" rtl="0" eaLnBrk="1" latinLnBrk="0" hangingPunct="1"/>
            <a:r>
              <a: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Chat</a:t>
            </a:r>
          </a:p>
          <a:p>
            <a:pPr algn="ctr"/>
            <a:r>
              <a:rPr lang="en-US" sz="1600" u="sng" baseline="0" dirty="0" smtClean="0">
                <a:hlinkClick r:id="rId3"/>
              </a:rPr>
              <a:t>chat.it.tcu.edu</a:t>
            </a:r>
            <a:endParaRPr lang="en-US" sz="1600" u="sng" baseline="0" dirty="0" smtClean="0"/>
          </a:p>
          <a:p>
            <a:pPr algn="ctr"/>
            <a:endParaRPr lang="en-US" sz="1400" u="sng" baseline="0" dirty="0" smtClean="0"/>
          </a:p>
          <a:p>
            <a:pPr algn="ctr"/>
            <a:endParaRPr lang="en-US" sz="1400" u="sng" baseline="0" dirty="0" smtClean="0"/>
          </a:p>
          <a:p>
            <a:pPr marL="0" algn="ctr" defTabSz="914400" rtl="0" eaLnBrk="1" latinLnBrk="0" hangingPunct="1"/>
            <a:r>
              <a: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 Catalog</a:t>
            </a:r>
          </a:p>
          <a:p>
            <a:pPr algn="ctr"/>
            <a:r>
              <a:rPr lang="en-US" sz="1600" u="sng" baseline="0" dirty="0" smtClean="0">
                <a:hlinkClick r:id="rId4"/>
              </a:rPr>
              <a:t>help.tcu.edu</a:t>
            </a:r>
            <a:endParaRPr lang="en-US" sz="1600" u="sng" dirty="0" smtClean="0"/>
          </a:p>
          <a:p>
            <a:pPr lvl="0"/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743" y="988965"/>
            <a:ext cx="1695687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180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S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"/>
            <a:ext cx="12192000" cy="1285874"/>
          </a:xfrm>
          <a:solidFill>
            <a:srgbClr val="3F0760"/>
          </a:solidFill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IT Support HelpDesk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156" y="6057803"/>
            <a:ext cx="1695687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6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S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95525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140075" y="528638"/>
            <a:ext cx="6581775" cy="915151"/>
          </a:xfrm>
        </p:spPr>
        <p:txBody>
          <a:bodyPr>
            <a:normAutofit/>
          </a:bodyPr>
          <a:lstStyle>
            <a:lvl1pPr marL="0" indent="0">
              <a:buNone/>
              <a:defRPr sz="4800" b="1"/>
            </a:lvl1pPr>
            <a:lvl2pPr marL="457200" indent="0">
              <a:buNone/>
              <a:defRPr/>
            </a:lvl2pPr>
          </a:lstStyle>
          <a:p>
            <a:pPr lvl="0"/>
            <a:endParaRPr lang="en-US" dirty="0" smtClean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140075" y="1920290"/>
            <a:ext cx="8398209" cy="427597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432972"/>
            <a:ext cx="1619250" cy="6477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Security.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64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5856-B629-4A56-A47B-FBC32C09D259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8B10A-96A4-4312-A793-41ECA50F14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1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3" r:id="rId9"/>
    <p:sldLayoutId id="2147483661" r:id="rId10"/>
    <p:sldLayoutId id="2147483662" r:id="rId11"/>
    <p:sldLayoutId id="2147483656" r:id="rId12"/>
    <p:sldLayoutId id="2147483657" r:id="rId13"/>
    <p:sldLayoutId id="2147483658" r:id="rId14"/>
    <p:sldLayoutId id="214748365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0" y="3383280"/>
            <a:ext cx="9906000" cy="131781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Information Security:</a:t>
            </a:r>
          </a:p>
          <a:p>
            <a:pPr algn="ctr"/>
            <a:r>
              <a:rPr lang="en-US" sz="5400" dirty="0" smtClean="0"/>
              <a:t>Why Should I </a:t>
            </a:r>
            <a:r>
              <a:rPr lang="en-US" sz="5400" dirty="0" smtClean="0"/>
              <a:t>Care?</a:t>
            </a:r>
            <a:endParaRPr lang="en-US" sz="5400" dirty="0" smtClean="0"/>
          </a:p>
          <a:p>
            <a:pPr algn="ctr"/>
            <a:endParaRPr lang="en-US" sz="6000" dirty="0"/>
          </a:p>
        </p:txBody>
      </p:sp>
      <p:pic>
        <p:nvPicPr>
          <p:cNvPr id="3" name="Picture 2" descr="C:\Users\joshuatooley\Desktop\stephanie.ow.horned+frog+inspir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625" y="1071836"/>
            <a:ext cx="2652750" cy="168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72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You</a:t>
            </a:r>
          </a:p>
          <a:p>
            <a:pPr marL="1143000" lvl="1" indent="-457200"/>
            <a:r>
              <a:rPr lang="en-US" sz="3600" dirty="0" smtClean="0"/>
              <a:t>Don’t </a:t>
            </a:r>
            <a:r>
              <a:rPr lang="en-US" sz="3600" dirty="0"/>
              <a:t>give away your account information to </a:t>
            </a:r>
            <a:r>
              <a:rPr lang="en-US" sz="3600" dirty="0" smtClean="0"/>
              <a:t>phishers</a:t>
            </a:r>
          </a:p>
          <a:p>
            <a:pPr marL="1143000" lvl="1" indent="-457200"/>
            <a:r>
              <a:rPr lang="en-US" sz="3600" dirty="0" smtClean="0"/>
              <a:t>Don’t </a:t>
            </a:r>
            <a:r>
              <a:rPr lang="en-US" sz="3600" dirty="0"/>
              <a:t>click on links in </a:t>
            </a:r>
            <a:r>
              <a:rPr lang="en-US" sz="3600" dirty="0" smtClean="0"/>
              <a:t>emails</a:t>
            </a:r>
          </a:p>
          <a:p>
            <a:pPr marL="1143000" lvl="1" indent="-457200"/>
            <a:r>
              <a:rPr lang="en-US" sz="3600" dirty="0" smtClean="0"/>
              <a:t>Don’t </a:t>
            </a:r>
            <a:r>
              <a:rPr lang="en-US" sz="3600" dirty="0"/>
              <a:t>open attachments that are not expected and from someone you </a:t>
            </a:r>
            <a:r>
              <a:rPr lang="en-US" sz="3600" dirty="0" smtClean="0"/>
              <a:t>know</a:t>
            </a:r>
          </a:p>
          <a:p>
            <a:pPr marL="1143000" lvl="1" indent="-457200"/>
            <a:r>
              <a:rPr lang="en-US" sz="3600" dirty="0" smtClean="0"/>
              <a:t>Protect your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08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140076" y="528638"/>
            <a:ext cx="6177346" cy="1126741"/>
          </a:xfrm>
        </p:spPr>
        <p:txBody>
          <a:bodyPr>
            <a:normAutofit fontScale="77500" lnSpcReduction="20000"/>
          </a:bodyPr>
          <a:lstStyle/>
          <a:p>
            <a:r>
              <a:rPr lang="en-US" sz="6200" dirty="0"/>
              <a:t>Does this really happen that often?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4800" dirty="0" smtClean="0"/>
              <a:t>July 2016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Firewall </a:t>
            </a:r>
            <a:r>
              <a:rPr lang="en-US" dirty="0"/>
              <a:t>drops: 322,256,891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IPS drops: 26,407,770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IDS alerts: 23,267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Computer AV detections: 289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Compromised accounts: 2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Compromised computers: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7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can be like the ostrich or take control…</a:t>
            </a:r>
            <a:endParaRPr lang="en-US" dirty="0"/>
          </a:p>
        </p:txBody>
      </p:sp>
      <p:pic>
        <p:nvPicPr>
          <p:cNvPr id="1028" name="Picture 4" descr="... do like the ostrich and bury your head in the sand so you could ju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88" y="1748774"/>
            <a:ext cx="6396424" cy="424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are they after?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4800" dirty="0" smtClean="0"/>
              <a:t>Data</a:t>
            </a:r>
          </a:p>
          <a:p>
            <a:pPr marL="1371600" lvl="1" indent="-685800"/>
            <a:r>
              <a:rPr lang="en-US" sz="4000" dirty="0" smtClean="0"/>
              <a:t>SSN</a:t>
            </a:r>
            <a:endParaRPr lang="en-US" sz="4000" dirty="0"/>
          </a:p>
          <a:p>
            <a:pPr marL="1371600" lvl="1" indent="-685800"/>
            <a:r>
              <a:rPr lang="en-US" sz="4000" dirty="0" smtClean="0"/>
              <a:t>Credit </a:t>
            </a:r>
            <a:r>
              <a:rPr lang="en-US" sz="4000" dirty="0"/>
              <a:t>Card #</a:t>
            </a:r>
            <a:r>
              <a:rPr lang="en-US" sz="4000" dirty="0" smtClean="0"/>
              <a:t>’s</a:t>
            </a:r>
          </a:p>
          <a:p>
            <a:pPr marL="1371600" lvl="1" indent="-685800"/>
            <a:r>
              <a:rPr lang="en-US" sz="4000" dirty="0" smtClean="0"/>
              <a:t>Health</a:t>
            </a:r>
            <a:endParaRPr lang="en-US" sz="4000" dirty="0"/>
          </a:p>
          <a:p>
            <a:pPr marL="1371600" lvl="1" indent="-685800"/>
            <a:r>
              <a:rPr lang="en-US" sz="4000" dirty="0" smtClean="0"/>
              <a:t>Other </a:t>
            </a:r>
            <a:r>
              <a:rPr lang="en-US" sz="4000" dirty="0"/>
              <a:t>private TCU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are they after?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4800" dirty="0" smtClean="0"/>
              <a:t>Assets</a:t>
            </a:r>
          </a:p>
          <a:p>
            <a:pPr marL="1371600" lvl="1" indent="-685800"/>
            <a:r>
              <a:rPr lang="en-US" sz="4000" dirty="0" smtClean="0"/>
              <a:t>Compromised computers</a:t>
            </a:r>
          </a:p>
          <a:p>
            <a:pPr marL="1371600" lvl="1" indent="-685800"/>
            <a:r>
              <a:rPr lang="en-US" sz="4000" dirty="0" smtClean="0"/>
              <a:t>Compromised </a:t>
            </a:r>
            <a:r>
              <a:rPr lang="en-US" sz="4000" dirty="0"/>
              <a:t>accounts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are they after?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 smtClean="0"/>
              <a:t>Money</a:t>
            </a:r>
          </a:p>
          <a:p>
            <a:pPr marL="1371600" lvl="1" indent="-685800"/>
            <a:r>
              <a:rPr lang="en-US" sz="4000" dirty="0" smtClean="0"/>
              <a:t>TCU funds</a:t>
            </a:r>
          </a:p>
          <a:p>
            <a:pPr marL="1828800" lvl="2" indent="-685800"/>
            <a:r>
              <a:rPr lang="en-US" sz="3600" dirty="0" smtClean="0"/>
              <a:t>Wire transfers</a:t>
            </a:r>
          </a:p>
          <a:p>
            <a:pPr marL="1371600" lvl="1" indent="-685800"/>
            <a:r>
              <a:rPr lang="en-US" sz="4000" dirty="0" smtClean="0"/>
              <a:t>Ransomware</a:t>
            </a:r>
            <a:endParaRPr lang="en-US" sz="4000" dirty="0"/>
          </a:p>
          <a:p>
            <a:pPr marL="1828800" lvl="2" indent="-685800"/>
            <a:r>
              <a:rPr lang="en-US" sz="3600" dirty="0" smtClean="0"/>
              <a:t>Personal Funds</a:t>
            </a:r>
          </a:p>
          <a:p>
            <a:pPr marL="1828800" lvl="2" indent="-685800"/>
            <a:r>
              <a:rPr lang="en-US" sz="3600" dirty="0" smtClean="0"/>
              <a:t>Paycheck </a:t>
            </a:r>
            <a:r>
              <a:rPr lang="en-US" sz="3600" dirty="0"/>
              <a:t>direct deposit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66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4800" dirty="0"/>
              <a:t>Firewall – </a:t>
            </a:r>
            <a:r>
              <a:rPr lang="en-US" sz="4800" dirty="0" smtClean="0"/>
              <a:t>Stop </a:t>
            </a:r>
            <a:r>
              <a:rPr lang="en-US" sz="4800" dirty="0"/>
              <a:t>what is obviously not </a:t>
            </a:r>
            <a:r>
              <a:rPr lang="en-US" sz="4800" dirty="0" smtClean="0"/>
              <a:t>wanted</a:t>
            </a:r>
          </a:p>
          <a:p>
            <a:pPr marL="1371600" lvl="1" indent="-685800"/>
            <a:r>
              <a:rPr lang="en-US" sz="3600" dirty="0" smtClean="0"/>
              <a:t>RDP </a:t>
            </a:r>
            <a:r>
              <a:rPr lang="en-US" sz="3600" dirty="0"/>
              <a:t>into faculty/staff </a:t>
            </a:r>
            <a:r>
              <a:rPr lang="en-US" sz="3600" dirty="0" smtClean="0"/>
              <a:t>computers</a:t>
            </a:r>
          </a:p>
          <a:p>
            <a:pPr marL="1371600" lvl="1" indent="-685800"/>
            <a:r>
              <a:rPr lang="en-US" sz="3600" dirty="0" smtClean="0"/>
              <a:t>Direct </a:t>
            </a:r>
            <a:r>
              <a:rPr lang="en-US" sz="3600" dirty="0"/>
              <a:t>connections to servers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4800" dirty="0"/>
              <a:t>IPS – </a:t>
            </a:r>
            <a:r>
              <a:rPr lang="en-US" sz="4800" dirty="0" smtClean="0"/>
              <a:t>Stop </a:t>
            </a:r>
            <a:r>
              <a:rPr lang="en-US" sz="4800" dirty="0"/>
              <a:t>what we have high confidence is </a:t>
            </a:r>
            <a:r>
              <a:rPr lang="en-US" sz="4800" dirty="0" smtClean="0"/>
              <a:t>bad</a:t>
            </a:r>
          </a:p>
          <a:p>
            <a:pPr marL="1371600" lvl="1" indent="-685800"/>
            <a:r>
              <a:rPr lang="en-US" sz="3600" dirty="0" smtClean="0"/>
              <a:t>Malicious Trojans</a:t>
            </a:r>
          </a:p>
          <a:p>
            <a:pPr marL="1371600" lvl="1" indent="-685800"/>
            <a:r>
              <a:rPr lang="en-US" sz="3600" dirty="0" smtClean="0"/>
              <a:t>Bad </a:t>
            </a:r>
            <a:r>
              <a:rPr lang="en-US" sz="3600" dirty="0"/>
              <a:t>reputational ip/domain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4800" dirty="0"/>
              <a:t>IDS – </a:t>
            </a:r>
            <a:r>
              <a:rPr lang="en-US" sz="4800" dirty="0" smtClean="0"/>
              <a:t>Alert </a:t>
            </a:r>
            <a:r>
              <a:rPr lang="en-US" sz="4800" dirty="0"/>
              <a:t>on what is probably </a:t>
            </a:r>
            <a:r>
              <a:rPr lang="en-US" sz="4800" dirty="0" smtClean="0"/>
              <a:t>bad</a:t>
            </a:r>
            <a:endParaRPr lang="en-US" sz="3600" dirty="0" smtClean="0"/>
          </a:p>
          <a:p>
            <a:pPr marL="1257300" lvl="1" indent="-571500"/>
            <a:r>
              <a:rPr lang="en-US" sz="3600" dirty="0" smtClean="0"/>
              <a:t>Malicious </a:t>
            </a:r>
            <a:r>
              <a:rPr lang="en-US" sz="3600" dirty="0"/>
              <a:t>zero day </a:t>
            </a:r>
            <a:r>
              <a:rPr lang="en-US" sz="3600" dirty="0" smtClean="0"/>
              <a:t>attacks</a:t>
            </a:r>
          </a:p>
          <a:p>
            <a:pPr marL="1257300" lvl="1" indent="-571500"/>
            <a:r>
              <a:rPr lang="en-US" sz="3600" dirty="0" smtClean="0"/>
              <a:t>Possible false positives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4800" dirty="0" smtClean="0"/>
              <a:t>Email and Computers - Stop </a:t>
            </a:r>
            <a:r>
              <a:rPr lang="en-US" sz="4800" dirty="0"/>
              <a:t>what got </a:t>
            </a:r>
            <a:r>
              <a:rPr lang="en-US" sz="4800" dirty="0" smtClean="0"/>
              <a:t>through everything </a:t>
            </a:r>
            <a:r>
              <a:rPr lang="en-US" sz="4800" dirty="0"/>
              <a:t>else</a:t>
            </a:r>
          </a:p>
          <a:p>
            <a:pPr marL="1371600" lvl="1" indent="-685800"/>
            <a:r>
              <a:rPr lang="en-US" sz="3600" dirty="0" smtClean="0"/>
              <a:t>Email Anti-Spam</a:t>
            </a:r>
          </a:p>
          <a:p>
            <a:pPr marL="1371600" lvl="1" indent="-685800"/>
            <a:r>
              <a:rPr lang="en-US" sz="3600" dirty="0" smtClean="0"/>
              <a:t>Computer Anti-malware </a:t>
            </a:r>
          </a:p>
          <a:p>
            <a:pPr marL="1371600" lvl="1" indent="-685800"/>
            <a:r>
              <a:rPr lang="en-US" sz="3600" dirty="0" smtClean="0"/>
              <a:t>Computer Anti-virus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800" dirty="0" smtClean="0"/>
              <a:t>You</a:t>
            </a:r>
            <a:endParaRPr lang="en-US" sz="4800" dirty="0"/>
          </a:p>
          <a:p>
            <a:pPr marL="1143000" lvl="1" indent="-457200"/>
            <a:r>
              <a:rPr lang="en-US" sz="3600" dirty="0" smtClean="0"/>
              <a:t>Protect </a:t>
            </a:r>
            <a:r>
              <a:rPr lang="en-US" sz="3600" dirty="0"/>
              <a:t>the information you are given the privilege to </a:t>
            </a:r>
            <a:r>
              <a:rPr lang="en-US" sz="3600" dirty="0" smtClean="0"/>
              <a:t>handle</a:t>
            </a:r>
          </a:p>
          <a:p>
            <a:pPr marL="1600200" lvl="2" indent="-457200"/>
            <a:r>
              <a:rPr lang="en-US" sz="3200" dirty="0" smtClean="0"/>
              <a:t>Personal</a:t>
            </a:r>
          </a:p>
          <a:p>
            <a:pPr marL="1600200" lvl="2" indent="-457200"/>
            <a:r>
              <a:rPr lang="en-US" sz="3200" dirty="0" smtClean="0"/>
              <a:t>Public</a:t>
            </a:r>
          </a:p>
          <a:p>
            <a:pPr marL="1600200" lvl="2" indent="-457200"/>
            <a:r>
              <a:rPr lang="en-US" sz="3200" dirty="0" smtClean="0"/>
              <a:t>Private</a:t>
            </a:r>
            <a:endParaRPr lang="en-US" sz="3200" dirty="0"/>
          </a:p>
          <a:p>
            <a:pPr marL="1600200" lvl="2" indent="-457200"/>
            <a:r>
              <a:rPr lang="en-US" sz="3200" dirty="0" smtClean="0"/>
              <a:t>Confidential</a:t>
            </a:r>
          </a:p>
          <a:p>
            <a:pPr marL="1143000" lvl="1" indent="-457200"/>
            <a:r>
              <a:rPr lang="en-US" sz="3600" dirty="0"/>
              <a:t>Don’t </a:t>
            </a:r>
            <a:r>
              <a:rPr lang="en-US" sz="3600" dirty="0" smtClean="0"/>
              <a:t>store data </a:t>
            </a:r>
            <a:r>
              <a:rPr lang="en-US" sz="3600" dirty="0"/>
              <a:t>insecurely </a:t>
            </a:r>
          </a:p>
          <a:p>
            <a:pPr marL="1143000" lvl="1" indent="-457200"/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14397</TotalTime>
  <Words>213</Words>
  <Application>Microsoft Office PowerPoint</Application>
  <PresentationFormat>Widescreen</PresentationFormat>
  <Paragraphs>61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Christian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Coover, Carlene</dc:creator>
  <cp:lastModifiedBy>Mayne, Jim</cp:lastModifiedBy>
  <cp:revision>181</cp:revision>
  <cp:lastPrinted>2015-07-22T22:17:47Z</cp:lastPrinted>
  <dcterms:created xsi:type="dcterms:W3CDTF">2014-08-01T15:11:09Z</dcterms:created>
  <dcterms:modified xsi:type="dcterms:W3CDTF">2016-08-15T14:30:31Z</dcterms:modified>
</cp:coreProperties>
</file>