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1" r:id="rId2"/>
    <p:sldId id="300" r:id="rId3"/>
    <p:sldId id="301" r:id="rId4"/>
    <p:sldId id="260" r:id="rId5"/>
    <p:sldId id="265" r:id="rId6"/>
    <p:sldId id="296" r:id="rId7"/>
    <p:sldId id="266" r:id="rId8"/>
    <p:sldId id="263" r:id="rId9"/>
    <p:sldId id="272" r:id="rId10"/>
    <p:sldId id="273" r:id="rId11"/>
    <p:sldId id="274" r:id="rId12"/>
    <p:sldId id="276" r:id="rId13"/>
    <p:sldId id="278" r:id="rId14"/>
    <p:sldId id="279" r:id="rId15"/>
    <p:sldId id="280" r:id="rId16"/>
    <p:sldId id="287" r:id="rId17"/>
    <p:sldId id="277" r:id="rId18"/>
    <p:sldId id="293" r:id="rId19"/>
    <p:sldId id="281" r:id="rId20"/>
    <p:sldId id="282" r:id="rId21"/>
    <p:sldId id="289" r:id="rId22"/>
    <p:sldId id="298" r:id="rId23"/>
    <p:sldId id="299" r:id="rId24"/>
    <p:sldId id="294" r:id="rId25"/>
    <p:sldId id="292" r:id="rId26"/>
    <p:sldId id="290" r:id="rId27"/>
    <p:sldId id="297" r:id="rId28"/>
    <p:sldId id="286" r:id="rId29"/>
    <p:sldId id="288" r:id="rId30"/>
    <p:sldId id="295" r:id="rId31"/>
    <p:sldId id="283" r:id="rId32"/>
    <p:sldId id="28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0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9" autoAdjust="0"/>
    <p:restoredTop sz="94632" autoAdjust="0"/>
  </p:normalViewPr>
  <p:slideViewPr>
    <p:cSldViewPr snapToGrid="0">
      <p:cViewPr varScale="1">
        <p:scale>
          <a:sx n="75" d="100"/>
          <a:sy n="75" d="100"/>
        </p:scale>
        <p:origin x="-90" y="-2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4" d="100"/>
          <a:sy n="64" d="100"/>
        </p:scale>
        <p:origin x="-233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17DE2F-2712-449B-AA9C-07F80ED8729A}" type="datetimeFigureOut">
              <a:rPr lang="en-US" smtClean="0"/>
              <a:t>7/23/2015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19B93BD-7CAF-48C5-AFCF-05A81F137CAD}" type="slidenum">
              <a:rPr lang="en-US" smtClean="0"/>
              <a:t>‹#›</a:t>
            </a:fld>
            <a:endParaRPr lang="en-US"/>
          </a:p>
        </p:txBody>
      </p:sp>
    </p:spTree>
    <p:extLst>
      <p:ext uri="{BB962C8B-B14F-4D97-AF65-F5344CB8AC3E}">
        <p14:creationId xmlns:p14="http://schemas.microsoft.com/office/powerpoint/2010/main" val="921277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458B0A-533F-4848-9CF6-B092BD013FEE}" type="datetimeFigureOut">
              <a:rPr lang="en-US" smtClean="0"/>
              <a:t>7/23/2015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E1CB7A-09CD-442C-8347-9127F2E14CFF}" type="slidenum">
              <a:rPr lang="en-US" smtClean="0"/>
              <a:t>‹#›</a:t>
            </a:fld>
            <a:endParaRPr lang="en-US"/>
          </a:p>
        </p:txBody>
      </p:sp>
    </p:spTree>
    <p:extLst>
      <p:ext uri="{BB962C8B-B14F-4D97-AF65-F5344CB8AC3E}">
        <p14:creationId xmlns:p14="http://schemas.microsoft.com/office/powerpoint/2010/main" val="171970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tcupenni@yahoo.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1</a:t>
            </a:fld>
            <a:endParaRPr lang="en-US"/>
          </a:p>
        </p:txBody>
      </p:sp>
    </p:spTree>
    <p:extLst>
      <p:ext uri="{BB962C8B-B14F-4D97-AF65-F5344CB8AC3E}">
        <p14:creationId xmlns:p14="http://schemas.microsoft.com/office/powerpoint/2010/main" val="203662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 </a:t>
            </a:r>
            <a:r>
              <a:rPr lang="en-US" dirty="0" smtClean="0">
                <a:hlinkClick r:id="rId3"/>
              </a:rPr>
              <a:t>tcupenni@yahoo.com</a:t>
            </a:r>
            <a:endParaRPr lang="en-US" dirty="0" smtClean="0"/>
          </a:p>
          <a:p>
            <a:r>
              <a:rPr lang="en-US" dirty="0" smtClean="0"/>
              <a:t>Show adding new site.</a:t>
            </a:r>
          </a:p>
          <a:p>
            <a:r>
              <a:rPr lang="en-US" dirty="0" smtClean="0"/>
              <a:t>Password setup</a:t>
            </a:r>
          </a:p>
          <a:p>
            <a:r>
              <a:rPr lang="en-US" dirty="0" smtClean="0"/>
              <a:t>Create</a:t>
            </a:r>
            <a:r>
              <a:rPr lang="en-US" baseline="0" dirty="0" smtClean="0"/>
              <a:t> new password</a:t>
            </a:r>
          </a:p>
          <a:p>
            <a:r>
              <a:rPr lang="en-US" baseline="0" dirty="0" smtClean="0"/>
              <a:t>Organize</a:t>
            </a:r>
          </a:p>
          <a:p>
            <a:r>
              <a:rPr lang="en-US" baseline="0" dirty="0" smtClean="0"/>
              <a:t>Start slow…only few until you get used to it.</a:t>
            </a:r>
            <a:endParaRPr lang="en-US" dirty="0" smtClean="0"/>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10</a:t>
            </a:fld>
            <a:endParaRPr lang="en-US"/>
          </a:p>
        </p:txBody>
      </p:sp>
    </p:spTree>
    <p:extLst>
      <p:ext uri="{BB962C8B-B14F-4D97-AF65-F5344CB8AC3E}">
        <p14:creationId xmlns:p14="http://schemas.microsoft.com/office/powerpoint/2010/main" val="403572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11</a:t>
            </a:fld>
            <a:endParaRPr lang="en-US"/>
          </a:p>
        </p:txBody>
      </p:sp>
    </p:spTree>
    <p:extLst>
      <p:ext uri="{BB962C8B-B14F-4D97-AF65-F5344CB8AC3E}">
        <p14:creationId xmlns:p14="http://schemas.microsoft.com/office/powerpoint/2010/main" val="302301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12</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13</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14</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15</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past summer 60 minutes had a segment on your online privacy.  One of the things I found interesting is </a:t>
            </a:r>
            <a:r>
              <a:rPr lang="en-US" dirty="0" smtClean="0"/>
              <a:t>that </a:t>
            </a:r>
            <a:r>
              <a:rPr lang="en-US" dirty="0"/>
              <a:t>every time we go to a website, ones like the </a:t>
            </a:r>
            <a:r>
              <a:rPr lang="en-US" dirty="0" err="1"/>
              <a:t>NewYork</a:t>
            </a:r>
            <a:r>
              <a:rPr lang="en-US" dirty="0"/>
              <a:t> Times or Weight Watchers there are many third parties there tracking your clicks storing our likes and preferences all in the name of providing us customized marketing and information.  They said there are 1500 data points on each individual.</a:t>
            </a:r>
          </a:p>
          <a:p>
            <a:endParaRPr lang="en-US" dirty="0"/>
          </a:p>
          <a:p>
            <a:r>
              <a:rPr lang="en-US" dirty="0"/>
              <a:t>So we have to ask ourselves where is this “big data” being stored, how safe is it and did I really give away my personal information?</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16</a:t>
            </a:fld>
            <a:endParaRPr lang="en-US"/>
          </a:p>
        </p:txBody>
      </p:sp>
    </p:spTree>
    <p:extLst>
      <p:ext uri="{BB962C8B-B14F-4D97-AF65-F5344CB8AC3E}">
        <p14:creationId xmlns:p14="http://schemas.microsoft.com/office/powerpoint/2010/main" val="477725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r>
              <a:rPr lang="en-US" dirty="0" err="1"/>
              <a:t>Cnet</a:t>
            </a:r>
            <a:r>
              <a:rPr lang="en-US" dirty="0"/>
              <a:t> Video</a:t>
            </a:r>
          </a:p>
          <a:p>
            <a:r>
              <a:rPr lang="en-US" dirty="0"/>
              <a:t>Example – my browser</a:t>
            </a:r>
          </a:p>
          <a:p>
            <a:r>
              <a:rPr lang="en-US" dirty="0"/>
              <a:t>Temp allow </a:t>
            </a:r>
          </a:p>
          <a:p>
            <a:r>
              <a:rPr lang="en-US" dirty="0"/>
              <a:t>msn/yahoo</a:t>
            </a:r>
          </a:p>
          <a:p>
            <a:r>
              <a:rPr lang="en-US" dirty="0"/>
              <a:t>Adobe</a:t>
            </a:r>
          </a:p>
          <a:p>
            <a:r>
              <a:rPr lang="en-US" dirty="0"/>
              <a:t>Add Ran</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17</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18</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19</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2</a:t>
            </a:fld>
            <a:endParaRPr lang="en-US"/>
          </a:p>
        </p:txBody>
      </p:sp>
    </p:spTree>
    <p:extLst>
      <p:ext uri="{BB962C8B-B14F-4D97-AF65-F5344CB8AC3E}">
        <p14:creationId xmlns:p14="http://schemas.microsoft.com/office/powerpoint/2010/main" val="82544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6913"/>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20</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23</a:t>
            </a:fld>
            <a:endParaRPr lang="en-US"/>
          </a:p>
        </p:txBody>
      </p:sp>
      <p:sp>
        <p:nvSpPr>
          <p:cNvPr id="5" name="Notes Placeholder 4"/>
          <p:cNvSpPr>
            <a:spLocks noGrp="1"/>
          </p:cNvSpPr>
          <p:nvPr>
            <p:ph type="body" sz="quarter" idx="11"/>
          </p:nvPr>
        </p:nvSpPr>
        <p:spPr/>
        <p:txBody>
          <a:bodyPr/>
          <a:lstStyle/>
          <a:p>
            <a:r>
              <a:rPr lang="en-US" dirty="0"/>
              <a:t>You download </a:t>
            </a:r>
            <a:r>
              <a:rPr lang="en-US" dirty="0" err="1"/>
              <a:t>ComboFix</a:t>
            </a:r>
            <a:r>
              <a:rPr lang="en-US" dirty="0"/>
              <a:t>, run it, and it takes care of the rest</a:t>
            </a:r>
            <a:r>
              <a:rPr lang="en-US" dirty="0" smtClean="0"/>
              <a:t>.</a:t>
            </a:r>
          </a:p>
          <a:p>
            <a:endParaRPr lang="en-US" dirty="0"/>
          </a:p>
          <a:p>
            <a:r>
              <a:rPr lang="en-US" dirty="0"/>
              <a:t>Malwarebytes' flagship application Anti-Malware is a shareware malware-removal tool. The principle difference between the free and premium version of the application is real-time monitoring. If you don't need active scanning against threats, the free version uses the same database and does an admirable job ferreting out infections. </a:t>
            </a:r>
            <a:endParaRPr lang="en-US" dirty="0" smtClean="0"/>
          </a:p>
          <a:p>
            <a:endParaRPr lang="en-US" dirty="0"/>
          </a:p>
          <a:p>
            <a:r>
              <a:rPr lang="en-US" dirty="0" err="1" smtClean="0"/>
              <a:t>Spybot</a:t>
            </a:r>
            <a:r>
              <a:rPr lang="en-US" dirty="0" smtClean="0"/>
              <a:t> has been around since Windows 95 and has continuously ranked high among malware </a:t>
            </a:r>
            <a:r>
              <a:rPr lang="en-US" dirty="0" err="1" smtClean="0"/>
              <a:t>removeal</a:t>
            </a:r>
            <a:r>
              <a:rPr lang="en-US" dirty="0" smtClean="0"/>
              <a:t> tools.</a:t>
            </a:r>
          </a:p>
          <a:p>
            <a:endParaRPr lang="en-US" dirty="0"/>
          </a:p>
          <a:p>
            <a:r>
              <a:rPr lang="en-US" dirty="0" smtClean="0"/>
              <a:t>Download sites:  Bleepingcomputer.com, download.com</a:t>
            </a:r>
            <a:r>
              <a:rPr lang="en-US" smtClean="0"/>
              <a:t>, malwarebytes.org</a:t>
            </a:r>
            <a:endParaRPr lang="en-US" dirty="0"/>
          </a:p>
        </p:txBody>
      </p:sp>
    </p:spTree>
    <p:extLst>
      <p:ext uri="{BB962C8B-B14F-4D97-AF65-F5344CB8AC3E}">
        <p14:creationId xmlns:p14="http://schemas.microsoft.com/office/powerpoint/2010/main" val="44413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Security Check tool.</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24</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4413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26</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44131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6913"/>
            <a:ext cx="6199187" cy="3486150"/>
          </a:xfrm>
        </p:spPr>
      </p:sp>
      <p:sp>
        <p:nvSpPr>
          <p:cNvPr id="3" name="Notes Placeholder 2"/>
          <p:cNvSpPr>
            <a:spLocks noGrp="1"/>
          </p:cNvSpPr>
          <p:nvPr>
            <p:ph type="body" idx="1"/>
          </p:nvPr>
        </p:nvSpPr>
        <p:spPr/>
        <p:txBody>
          <a:bodyPr/>
          <a:lstStyle/>
          <a:p>
            <a:r>
              <a:rPr lang="en-US" dirty="0"/>
              <a:t>Don’t </a:t>
            </a:r>
            <a:r>
              <a:rPr lang="en-US" dirty="0" err="1"/>
              <a:t>don’t</a:t>
            </a:r>
            <a:r>
              <a:rPr lang="en-US" dirty="0"/>
              <a:t> type PII on any Public Computers! (even with VPN)</a:t>
            </a:r>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28</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6913"/>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29</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3</a:t>
            </a:fld>
            <a:endParaRPr lang="en-US"/>
          </a:p>
        </p:txBody>
      </p:sp>
    </p:spTree>
    <p:extLst>
      <p:ext uri="{BB962C8B-B14F-4D97-AF65-F5344CB8AC3E}">
        <p14:creationId xmlns:p14="http://schemas.microsoft.com/office/powerpoint/2010/main" val="82544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6913"/>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30</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verify that the site is using encryption before you submit any information — </a:t>
            </a:r>
          </a:p>
          <a:p>
            <a:r>
              <a:rPr lang="en-US" sz="1000" dirty="0"/>
              <a:t>look for https in the web address and for a padlock or key in the lower right corner of your browser. </a:t>
            </a:r>
          </a:p>
          <a:p>
            <a:r>
              <a:rPr lang="en-US" sz="1000" dirty="0"/>
              <a:t>Don't send your personal information (social security number, credit card number, etc.) in an email or through instant messaging.</a:t>
            </a:r>
          </a:p>
          <a:p>
            <a:endParaRPr lang="en-US" sz="1000" dirty="0"/>
          </a:p>
          <a:p>
            <a:r>
              <a:rPr lang="en-US" sz="1000" dirty="0"/>
              <a:t>Cyber Café – Ok for browsing, not for email – Ok to VPN.</a:t>
            </a:r>
          </a:p>
          <a:p>
            <a:endParaRPr lang="en-US" sz="1000" dirty="0"/>
          </a:p>
          <a:p>
            <a:r>
              <a:rPr lang="en-US" sz="1000" dirty="0"/>
              <a:t>Print – CDs last abut 10 years, print important pictures &amp; documents – back-up too. </a:t>
            </a:r>
          </a:p>
          <a:p>
            <a:endParaRPr lang="en-US" sz="1000" dirty="0"/>
          </a:p>
          <a:p>
            <a:r>
              <a:rPr lang="en-US" sz="1000" dirty="0"/>
              <a:t>Don’t open attachments – if from friend, read email before deciding.</a:t>
            </a:r>
          </a:p>
          <a:p>
            <a:endParaRPr lang="en-US" sz="1000" dirty="0"/>
          </a:p>
          <a:p>
            <a:r>
              <a:rPr lang="en-US" sz="1000" dirty="0" err="1"/>
              <a:t>IMEi</a:t>
            </a:r>
            <a:r>
              <a:rPr lang="en-US" sz="1000" dirty="0"/>
              <a:t> -  Press *#06# on your phone's keypad, and it will display a 15 digit number. Make a record of that number, it is your International Mobile Equipment Identity (IMEI) number; and, if the phone is lost or stolen, the phone can be identified even if a new SIM card is added. Your provider can also block others from using the phone on their network, which could help protect you against expensive 1-900 phone calls and similar mischief.</a:t>
            </a:r>
          </a:p>
          <a:p>
            <a:endParaRPr lang="en-US" sz="1000" dirty="0"/>
          </a:p>
          <a:p>
            <a:r>
              <a:rPr lang="en-US" sz="1000" dirty="0"/>
              <a:t>Security Settings</a:t>
            </a:r>
          </a:p>
          <a:p>
            <a:r>
              <a:rPr lang="en-US" sz="1000" dirty="0"/>
              <a:t>Whether it is financial management software, instant messaging or a social networking website, take the time to see what security settings are offered to protect you and your information. Follow these steps for all of the software you use, not just </a:t>
            </a:r>
            <a:r>
              <a:rPr lang="en-US" sz="1000" dirty="0" err="1"/>
              <a:t>email.Go</a:t>
            </a:r>
            <a:r>
              <a:rPr lang="en-US" sz="1000" dirty="0"/>
              <a:t> to Options or Preferences</a:t>
            </a:r>
          </a:p>
          <a:p>
            <a:r>
              <a:rPr lang="en-US" sz="1000" dirty="0"/>
              <a:t>Every program is different, so look for words like "Privacy", "Safety" or "Security" and click on them.</a:t>
            </a:r>
          </a:p>
          <a:p>
            <a:r>
              <a:rPr lang="en-US" sz="1000" dirty="0"/>
              <a:t>Select the most restrictive option (i.e. only let the people you approve view your information or contact you — or the one that best accommodates your business needs).</a:t>
            </a:r>
          </a:p>
          <a:p>
            <a:r>
              <a:rPr lang="en-US" sz="1000" dirty="0"/>
              <a:t>Save the settings.</a:t>
            </a:r>
          </a:p>
          <a:p>
            <a:endParaRPr lang="en-US" dirty="0"/>
          </a:p>
          <a:p>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31</a:t>
            </a:fld>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CE1CB7A-09CD-442C-8347-9127F2E14CFF}" type="slidenum">
              <a:rPr lang="en-US" smtClean="0"/>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41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4</a:t>
            </a:fld>
            <a:endParaRPr lang="en-US"/>
          </a:p>
        </p:txBody>
      </p:sp>
    </p:spTree>
    <p:extLst>
      <p:ext uri="{BB962C8B-B14F-4D97-AF65-F5344CB8AC3E}">
        <p14:creationId xmlns:p14="http://schemas.microsoft.com/office/powerpoint/2010/main" val="255476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5</a:t>
            </a:fld>
            <a:endParaRPr lang="en-US"/>
          </a:p>
        </p:txBody>
      </p:sp>
    </p:spTree>
    <p:extLst>
      <p:ext uri="{BB962C8B-B14F-4D97-AF65-F5344CB8AC3E}">
        <p14:creationId xmlns:p14="http://schemas.microsoft.com/office/powerpoint/2010/main" val="20641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6</a:t>
            </a:fld>
            <a:endParaRPr lang="en-US"/>
          </a:p>
        </p:txBody>
      </p:sp>
    </p:spTree>
    <p:extLst>
      <p:ext uri="{BB962C8B-B14F-4D97-AF65-F5344CB8AC3E}">
        <p14:creationId xmlns:p14="http://schemas.microsoft.com/office/powerpoint/2010/main" val="296633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Retirementmeans2Eat,Drink&amp;beMerry</a:t>
            </a:r>
          </a:p>
          <a:p>
            <a:r>
              <a:rPr lang="en-US" dirty="0" err="1" smtClean="0"/>
              <a:t>PickleballrVolcanoPinappleSmorkeling</a:t>
            </a:r>
            <a:endParaRPr lang="en-US" dirty="0"/>
          </a:p>
        </p:txBody>
      </p:sp>
      <p:sp>
        <p:nvSpPr>
          <p:cNvPr id="4" name="Slide Number Placeholder 3"/>
          <p:cNvSpPr>
            <a:spLocks noGrp="1"/>
          </p:cNvSpPr>
          <p:nvPr>
            <p:ph type="sldNum" sz="quarter" idx="10"/>
          </p:nvPr>
        </p:nvSpPr>
        <p:spPr/>
        <p:txBody>
          <a:bodyPr/>
          <a:lstStyle/>
          <a:p>
            <a:fld id="{6CE1CB7A-09CD-442C-8347-9127F2E14CFF}" type="slidenum">
              <a:rPr lang="en-US" smtClean="0"/>
              <a:t>7</a:t>
            </a:fld>
            <a:endParaRPr lang="en-US"/>
          </a:p>
        </p:txBody>
      </p:sp>
    </p:spTree>
    <p:extLst>
      <p:ext uri="{BB962C8B-B14F-4D97-AF65-F5344CB8AC3E}">
        <p14:creationId xmlns:p14="http://schemas.microsoft.com/office/powerpoint/2010/main" val="144943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1CB7A-09CD-442C-8347-9127F2E14CFF}" type="slidenum">
              <a:rPr lang="en-US" smtClean="0"/>
              <a:t>8</a:t>
            </a:fld>
            <a:endParaRPr lang="en-US"/>
          </a:p>
        </p:txBody>
      </p:sp>
    </p:spTree>
    <p:extLst>
      <p:ext uri="{BB962C8B-B14F-4D97-AF65-F5344CB8AC3E}">
        <p14:creationId xmlns:p14="http://schemas.microsoft.com/office/powerpoint/2010/main" val="104041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sz="1400" dirty="0"/>
              <a:t>Some password managers store the information locally, while others store it in the cloud.</a:t>
            </a:r>
          </a:p>
          <a:p>
            <a:pPr marL="232943" indent="-232943">
              <a:buAutoNum type="arabicPeriod"/>
            </a:pPr>
            <a:r>
              <a:rPr lang="en-US" sz="1400" dirty="0"/>
              <a:t>Regardless of where it is stored, is it encrypted?</a:t>
            </a:r>
          </a:p>
          <a:p>
            <a:pPr marL="232943" indent="-232943">
              <a:buAutoNum type="arabicPeriod"/>
            </a:pPr>
            <a:r>
              <a:rPr lang="en-US" sz="1400" dirty="0"/>
              <a:t>Many allow you to decide which devices are permitted to access/store the password database and where they can be accessed (based on geo-IP).</a:t>
            </a:r>
          </a:p>
          <a:p>
            <a:pPr marL="232943" indent="-232943">
              <a:buAutoNum type="arabicPeriod"/>
            </a:pPr>
            <a:endParaRPr lang="en-US" sz="1400" dirty="0"/>
          </a:p>
          <a:p>
            <a:endParaRPr lang="en-US" sz="1400" dirty="0"/>
          </a:p>
        </p:txBody>
      </p:sp>
      <p:sp>
        <p:nvSpPr>
          <p:cNvPr id="4" name="Slide Number Placeholder 3"/>
          <p:cNvSpPr>
            <a:spLocks noGrp="1"/>
          </p:cNvSpPr>
          <p:nvPr>
            <p:ph type="sldNum" sz="quarter" idx="10"/>
          </p:nvPr>
        </p:nvSpPr>
        <p:spPr/>
        <p:txBody>
          <a:bodyPr/>
          <a:lstStyle/>
          <a:p>
            <a:fld id="{6CE1CB7A-09CD-442C-8347-9127F2E14CFF}" type="slidenum">
              <a:rPr lang="en-US" smtClean="0"/>
              <a:t>9</a:t>
            </a:fld>
            <a:endParaRPr lang="en-US"/>
          </a:p>
        </p:txBody>
      </p:sp>
    </p:spTree>
    <p:extLst>
      <p:ext uri="{BB962C8B-B14F-4D97-AF65-F5344CB8AC3E}">
        <p14:creationId xmlns:p14="http://schemas.microsoft.com/office/powerpoint/2010/main" val="351009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hat.it.tcu.edu/" TargetMode="External"/><Relationship Id="rId2" Type="http://schemas.openxmlformats.org/officeDocument/2006/relationships/hyperlink" Target="http://password.tcu.edu/"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help.tcu.edu/"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1945646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NSO 2014">
    <p:bg>
      <p:bgPr>
        <a:blipFill dpi="0" rotWithShape="1">
          <a:blip r:embed="rId2">
            <a:lum/>
          </a:blip>
          <a:srcRect/>
          <a:stretch>
            <a:fillRect r="83000"/>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3981" y="6019703"/>
            <a:ext cx="1695687" cy="695422"/>
          </a:xfrm>
          <a:prstGeom prst="rect">
            <a:avLst/>
          </a:prstGeom>
        </p:spPr>
      </p:pic>
    </p:spTree>
    <p:extLst>
      <p:ext uri="{BB962C8B-B14F-4D97-AF65-F5344CB8AC3E}">
        <p14:creationId xmlns:p14="http://schemas.microsoft.com/office/powerpoint/2010/main" val="1285513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36202865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418232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20374989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6436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2729278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155629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298574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200719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112193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75856-B629-4A56-A47B-FBC32C09D259}" type="datetimeFigureOut">
              <a:rPr lang="en-US" smtClean="0"/>
              <a:t>7/23/2015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88B10A-96A4-4312-A793-41ECA50F146C}" type="slidenum">
              <a:rPr lang="en-US" smtClean="0"/>
              <a:t>‹#›</a:t>
            </a:fld>
            <a:endParaRPr lang="en-US" dirty="0"/>
          </a:p>
        </p:txBody>
      </p:sp>
    </p:spTree>
    <p:extLst>
      <p:ext uri="{BB962C8B-B14F-4D97-AF65-F5344CB8AC3E}">
        <p14:creationId xmlns:p14="http://schemas.microsoft.com/office/powerpoint/2010/main" val="2214890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SO 201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US" dirty="0" smtClean="0"/>
              <a:t>TCU Information Technology</a:t>
            </a:r>
            <a:endParaRPr lang="en-US" dirty="0"/>
          </a:p>
        </p:txBody>
      </p:sp>
      <p:sp>
        <p:nvSpPr>
          <p:cNvPr id="6" name="Text Placeholder 5"/>
          <p:cNvSpPr>
            <a:spLocks noGrp="1"/>
          </p:cNvSpPr>
          <p:nvPr>
            <p:ph type="body" sz="quarter" idx="13" hasCustomPrompt="1"/>
          </p:nvPr>
        </p:nvSpPr>
        <p:spPr>
          <a:xfrm>
            <a:off x="0" y="1"/>
            <a:ext cx="12192000" cy="777240"/>
          </a:xfrm>
          <a:solidFill>
            <a:srgbClr val="3F0760"/>
          </a:solidFill>
        </p:spPr>
        <p:txBody>
          <a:bodyPr>
            <a:normAutofit/>
          </a:bodyPr>
          <a:lstStyle>
            <a:lvl1pPr marL="0" indent="0" algn="ctr">
              <a:spcBef>
                <a:spcPts val="0"/>
              </a:spcBef>
              <a:buNone/>
              <a:defRPr sz="4400" b="1">
                <a:solidFill>
                  <a:schemeClr val="bg1"/>
                </a:solidFill>
              </a:defRPr>
            </a:lvl1pPr>
          </a:lstStyle>
          <a:p>
            <a:pPr lvl="0"/>
            <a:r>
              <a:rPr lang="en-US" dirty="0" smtClean="0"/>
              <a:t>IT Support </a:t>
            </a:r>
            <a:r>
              <a:rPr lang="en-US" dirty="0" err="1" smtClean="0"/>
              <a:t>HelpDesk</a:t>
            </a:r>
            <a:endParaRPr lang="en-US" dirty="0"/>
          </a:p>
        </p:txBody>
      </p:sp>
      <p:sp>
        <p:nvSpPr>
          <p:cNvPr id="14" name="Text Placeholder 13"/>
          <p:cNvSpPr>
            <a:spLocks noGrp="1"/>
          </p:cNvSpPr>
          <p:nvPr>
            <p:ph type="body" sz="quarter" idx="16"/>
          </p:nvPr>
        </p:nvSpPr>
        <p:spPr>
          <a:xfrm>
            <a:off x="9928225" y="777241"/>
            <a:ext cx="2263775" cy="6080759"/>
          </a:xfrm>
          <a:solidFill>
            <a:schemeClr val="bg1">
              <a:lumMod val="85000"/>
            </a:schemeClr>
          </a:solidFill>
        </p:spPr>
        <p:txBody>
          <a:bodyPr/>
          <a:lstStyle>
            <a:lvl1pPr marL="0" indent="0" algn="ctr" defTabSz="914400" rtl="0" eaLnBrk="1" latinLnBrk="0" hangingPunct="1">
              <a:buNone/>
              <a:defRPr sz="2800">
                <a:solidFill>
                  <a:schemeClr val="tx1"/>
                </a:solidFill>
              </a:defRPr>
            </a:lvl1pPr>
          </a:lstStyle>
          <a:p>
            <a:endParaRPr lang="en-US" sz="2000" dirty="0" smtClean="0"/>
          </a:p>
          <a:p>
            <a:pPr algn="ctr"/>
            <a:endParaRPr lang="en-US" sz="2000" dirty="0" smtClean="0"/>
          </a:p>
          <a:p>
            <a:pPr algn="ctr"/>
            <a:endParaRPr lang="en-US" sz="2000" dirty="0" smtClean="0"/>
          </a:p>
          <a:p>
            <a:pPr algn="ctr"/>
            <a:endParaRPr lang="en-US" sz="2000" dirty="0" smtClean="0"/>
          </a:p>
          <a:p>
            <a:pPr algn="ctr"/>
            <a:r>
              <a:rPr lang="en-US" sz="2000" dirty="0" smtClean="0"/>
              <a:t>Password Help?</a:t>
            </a:r>
          </a:p>
          <a:p>
            <a:pPr algn="ctr"/>
            <a:r>
              <a:rPr lang="en-US" sz="1600" u="sng" dirty="0" smtClean="0">
                <a:hlinkClick r:id="rId2"/>
              </a:rPr>
              <a:t>password.tcu.edu</a:t>
            </a:r>
            <a:endParaRPr lang="en-US" sz="1600" u="sng" dirty="0" smtClean="0"/>
          </a:p>
          <a:p>
            <a:pPr algn="ctr"/>
            <a:endParaRPr lang="en-US" sz="1400" u="sng" dirty="0" smtClean="0"/>
          </a:p>
          <a:p>
            <a:pPr algn="ctr"/>
            <a:endParaRPr lang="en-US" sz="1400" u="sng" dirty="0" smtClean="0"/>
          </a:p>
          <a:p>
            <a:pPr marL="0" algn="ctr" defTabSz="914400" rtl="0" eaLnBrk="1" latinLnBrk="0" hangingPunct="1"/>
            <a:r>
              <a:rPr lang="en-US" sz="2000" kern="1200" dirty="0" smtClean="0">
                <a:solidFill>
                  <a:schemeClr val="tx1"/>
                </a:solidFill>
                <a:latin typeface="+mn-lt"/>
                <a:ea typeface="+mn-ea"/>
                <a:cs typeface="+mn-cs"/>
              </a:rPr>
              <a:t>Chat</a:t>
            </a:r>
          </a:p>
          <a:p>
            <a:pPr algn="ctr"/>
            <a:r>
              <a:rPr lang="en-US" sz="1600" u="sng" baseline="0" dirty="0" smtClean="0">
                <a:hlinkClick r:id="rId3"/>
              </a:rPr>
              <a:t>chat.it.tcu.edu</a:t>
            </a:r>
            <a:endParaRPr lang="en-US" sz="1600" u="sng" baseline="0" dirty="0" smtClean="0"/>
          </a:p>
          <a:p>
            <a:pPr algn="ctr"/>
            <a:endParaRPr lang="en-US" sz="1400" u="sng" baseline="0" dirty="0" smtClean="0"/>
          </a:p>
          <a:p>
            <a:pPr algn="ctr"/>
            <a:endParaRPr lang="en-US" sz="1400" u="sng" baseline="0" dirty="0" smtClean="0"/>
          </a:p>
          <a:p>
            <a:pPr marL="0" algn="ctr" defTabSz="914400" rtl="0" eaLnBrk="1" latinLnBrk="0" hangingPunct="1"/>
            <a:r>
              <a:rPr lang="en-US" sz="2000" kern="1200" dirty="0" smtClean="0">
                <a:solidFill>
                  <a:schemeClr val="tx1"/>
                </a:solidFill>
                <a:latin typeface="+mn-lt"/>
                <a:ea typeface="+mn-ea"/>
                <a:cs typeface="+mn-cs"/>
              </a:rPr>
              <a:t>Service Catalog</a:t>
            </a:r>
          </a:p>
          <a:p>
            <a:pPr algn="ctr"/>
            <a:r>
              <a:rPr lang="en-US" sz="1600" u="sng" baseline="0" dirty="0" smtClean="0">
                <a:hlinkClick r:id="rId4"/>
              </a:rPr>
              <a:t>help.tcu.edu</a:t>
            </a:r>
            <a:endParaRPr lang="en-US" sz="1600" u="sng" dirty="0" smtClean="0"/>
          </a:p>
          <a:p>
            <a:pPr lvl="0"/>
            <a:endParaRPr lang="en-US" dirty="0"/>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02743" y="988965"/>
            <a:ext cx="1695687" cy="695422"/>
          </a:xfrm>
          <a:prstGeom prst="rect">
            <a:avLst/>
          </a:prstGeom>
        </p:spPr>
      </p:pic>
    </p:spTree>
    <p:extLst>
      <p:ext uri="{BB962C8B-B14F-4D97-AF65-F5344CB8AC3E}">
        <p14:creationId xmlns:p14="http://schemas.microsoft.com/office/powerpoint/2010/main" val="32111803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SO 2014">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0" y="1"/>
            <a:ext cx="12192000" cy="1285874"/>
          </a:xfrm>
          <a:solidFill>
            <a:srgbClr val="3F0760"/>
          </a:solidFill>
        </p:spPr>
        <p:txBody>
          <a:bodyPr>
            <a:normAutofit/>
          </a:bodyPr>
          <a:lstStyle>
            <a:lvl1pPr marL="0" indent="0" algn="ctr">
              <a:lnSpc>
                <a:spcPct val="150000"/>
              </a:lnSpc>
              <a:spcBef>
                <a:spcPts val="0"/>
              </a:spcBef>
              <a:buNone/>
              <a:defRPr sz="4400" b="1">
                <a:solidFill>
                  <a:schemeClr val="bg1"/>
                </a:solidFill>
              </a:defRPr>
            </a:lvl1pPr>
          </a:lstStyle>
          <a:p>
            <a:pPr lvl="0"/>
            <a:r>
              <a:rPr lang="en-US" dirty="0" smtClean="0"/>
              <a:t>IT Support HelpDesk</a:t>
            </a:r>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8156" y="6057803"/>
            <a:ext cx="1695687" cy="695422"/>
          </a:xfrm>
          <a:prstGeom prst="rect">
            <a:avLst/>
          </a:prstGeom>
        </p:spPr>
      </p:pic>
    </p:spTree>
    <p:extLst>
      <p:ext uri="{BB962C8B-B14F-4D97-AF65-F5344CB8AC3E}">
        <p14:creationId xmlns:p14="http://schemas.microsoft.com/office/powerpoint/2010/main" val="614860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SO 201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95525" cy="6858000"/>
          </a:xfrm>
          <a:prstGeom prst="rect">
            <a:avLst/>
          </a:prstGeom>
        </p:spPr>
      </p:pic>
      <p:sp>
        <p:nvSpPr>
          <p:cNvPr id="7" name="Text Placeholder 6"/>
          <p:cNvSpPr>
            <a:spLocks noGrp="1"/>
          </p:cNvSpPr>
          <p:nvPr>
            <p:ph type="body" sz="quarter" idx="10"/>
          </p:nvPr>
        </p:nvSpPr>
        <p:spPr>
          <a:xfrm>
            <a:off x="3140075" y="528638"/>
            <a:ext cx="6581775" cy="915151"/>
          </a:xfrm>
        </p:spPr>
        <p:txBody>
          <a:bodyPr>
            <a:normAutofit/>
          </a:bodyPr>
          <a:lstStyle>
            <a:lvl1pPr marL="0" indent="0">
              <a:buNone/>
              <a:defRPr sz="4800" b="1"/>
            </a:lvl1pPr>
            <a:lvl2pPr marL="457200" indent="0">
              <a:buNone/>
              <a:defRPr/>
            </a:lvl2pPr>
          </a:lstStyle>
          <a:p>
            <a:pPr lvl="0"/>
            <a:endParaRPr lang="en-US" dirty="0" smtClean="0"/>
          </a:p>
        </p:txBody>
      </p:sp>
      <p:sp>
        <p:nvSpPr>
          <p:cNvPr id="9" name="Text Placeholder 6"/>
          <p:cNvSpPr>
            <a:spLocks noGrp="1"/>
          </p:cNvSpPr>
          <p:nvPr>
            <p:ph type="body" sz="quarter" idx="11"/>
          </p:nvPr>
        </p:nvSpPr>
        <p:spPr>
          <a:xfrm>
            <a:off x="3140075" y="1920290"/>
            <a:ext cx="8398209" cy="4275973"/>
          </a:xfrm>
        </p:spPr>
        <p:txBody>
          <a:bodyPr>
            <a:normAutofit/>
          </a:bodyPr>
          <a:lstStyle>
            <a:lvl1pPr marL="0" indent="0">
              <a:buNone/>
              <a:defRPr sz="3200"/>
            </a:lvl1pPr>
          </a:lstStyle>
          <a:p>
            <a:pPr lvl="0"/>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137" y="432972"/>
            <a:ext cx="1619250" cy="647700"/>
          </a:xfrm>
          <a:prstGeom prst="rect">
            <a:avLst/>
          </a:prstGeom>
        </p:spPr>
      </p:pic>
    </p:spTree>
    <p:extLst>
      <p:ext uri="{BB962C8B-B14F-4D97-AF65-F5344CB8AC3E}">
        <p14:creationId xmlns:p14="http://schemas.microsoft.com/office/powerpoint/2010/main" val="1745664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75856-B629-4A56-A47B-FBC32C09D259}" type="datetimeFigureOut">
              <a:rPr lang="en-US" smtClean="0"/>
              <a:t>7/23/2015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8B10A-96A4-4312-A793-41ECA50F146C}" type="slidenum">
              <a:rPr lang="en-US" smtClean="0"/>
              <a:t>‹#›</a:t>
            </a:fld>
            <a:endParaRPr lang="en-US" dirty="0"/>
          </a:p>
        </p:txBody>
      </p:sp>
    </p:spTree>
    <p:extLst>
      <p:ext uri="{BB962C8B-B14F-4D97-AF65-F5344CB8AC3E}">
        <p14:creationId xmlns:p14="http://schemas.microsoft.com/office/powerpoint/2010/main" val="101321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61" r:id="rId10"/>
    <p:sldLayoutId id="2147483662" r:id="rId11"/>
    <p:sldLayoutId id="2147483656" r:id="rId12"/>
    <p:sldLayoutId id="2147483657" r:id="rId13"/>
    <p:sldLayoutId id="2147483658" r:id="rId14"/>
    <p:sldLayoutId id="214748365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lastpass.com/"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www.cbsnews.com/news/shocked-to-learn-how-data-brokers-are-watching-yo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zBqnLgOzwM"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duckduckgo.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tcu.cherwellondemand.com/cherwellportal/itknowledge/PostSamlLogin?samlTicket=07da10fa49444245be5fc73f39fd1d2b&amp;samlUser=TCU\lpennington#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hyperlink" Target="https://tcu.cherwellondemand.com/cherwellportal/itknowledge/PostSamlLogin?samlTicket=2a880ea887534a3a8811d9d69e286373&amp;samlUser=TCU\lpennington#2"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s://lastpass.com/support_screencasts.php?lang=en-US" TargetMode="External"/><Relationship Id="rId3" Type="http://schemas.openxmlformats.org/officeDocument/2006/relationships/hyperlink" Target="https://security.tcu.edu/" TargetMode="External"/><Relationship Id="rId7" Type="http://schemas.openxmlformats.org/officeDocument/2006/relationships/hyperlink" Target="https://nakedsecurity.sophos.com/2014/10/01/how-to-pick-a-proper-password/"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krebsonsecurity.com/" TargetMode="External"/><Relationship Id="rId5" Type="http://schemas.openxmlformats.org/officeDocument/2006/relationships/hyperlink" Target="https://nakedsecurity.sophos.com/" TargetMode="External"/><Relationship Id="rId10" Type="http://schemas.openxmlformats.org/officeDocument/2006/relationships/hyperlink" Target="https://duckduckgo.com/" TargetMode="External"/><Relationship Id="rId4" Type="http://schemas.openxmlformats.org/officeDocument/2006/relationships/hyperlink" Target="http://www.securingthehuman.org/resources/newsletters/ouch/2015?utm_medium=Referral&amp;utm_source=SANS&amp;utm_content=STH+Tip+of+the+Day+april2015&amp;utm_campaign=STH+Tip+of+the+Day#april2015" TargetMode="External"/><Relationship Id="rId9" Type="http://schemas.openxmlformats.org/officeDocument/2006/relationships/hyperlink" Target="https://www.youtube.com/watch?v=GzBqnLgOzw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akedsecurity.sophos.com/2014/12/16/5-minute-fix-how-to-use-a-password-manager/"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nakedsecurity.sophos.com/2014/10/01/how-to-pick-a-proper-password/"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nakedsecurity.sophos.com/2014/10/01/how-to-pick-a-proper-passwor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ecurity.tcu.edu/securing-your-computer/data-encryptio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lastpass.com/"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dashlane.com/passwordmanager/?utm_source=adwords&amp;utm_medium=ppc&amp;utm_campaign=US%20-%20Search%20-%20Brand&amp;utm_term=sitelink-passwordmanager&amp;gclid=CIX4ltbft8YCFQqSaQodBPAH1g" TargetMode="External"/><Relationship Id="rId5" Type="http://schemas.openxmlformats.org/officeDocument/2006/relationships/hyperlink" Target="https://agilebits.com/onepassword" TargetMode="External"/><Relationship Id="rId10" Type="http://schemas.openxmlformats.org/officeDocument/2006/relationships/image" Target="../media/image17.png"/><Relationship Id="rId4" Type="http://schemas.openxmlformats.org/officeDocument/2006/relationships/hyperlink" Target="http://keepass.info/"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0" y="5029200"/>
            <a:ext cx="9906000" cy="1317812"/>
          </a:xfrm>
        </p:spPr>
        <p:txBody>
          <a:bodyPr>
            <a:noAutofit/>
          </a:bodyPr>
          <a:lstStyle/>
          <a:p>
            <a:pPr algn="ctr"/>
            <a:r>
              <a:rPr lang="en-US" sz="6000" dirty="0"/>
              <a:t>Landmines of Computer Use</a:t>
            </a:r>
          </a:p>
        </p:txBody>
      </p:sp>
      <p:pic>
        <p:nvPicPr>
          <p:cNvPr id="3" name="Picture 2" descr="C:\Users\joshuatooley\Desktop\stephanie.ow.horned+frog+inspi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370" y="1071836"/>
            <a:ext cx="5925259" cy="375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2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LastPass</a:t>
            </a:r>
            <a:r>
              <a:rPr lang="en-US" dirty="0" smtClean="0"/>
              <a:t> </a:t>
            </a:r>
            <a:r>
              <a:rPr lang="en-US" dirty="0"/>
              <a:t>example</a:t>
            </a:r>
          </a:p>
        </p:txBody>
      </p:sp>
      <p:pic>
        <p:nvPicPr>
          <p:cNvPr id="4" name="Picture 2" descr="http://techyogi.net/wp-content/uploads/2013/06/lastpass_password-manager.jpg">
            <a:hlinkClick r:id="rId3"/>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365501" y="1562057"/>
            <a:ext cx="7453312" cy="441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8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fontScale="92500" lnSpcReduction="10000"/>
          </a:bodyPr>
          <a:lstStyle/>
          <a:p>
            <a:pPr algn="ctr"/>
            <a:r>
              <a:rPr lang="en-US" dirty="0" smtClean="0"/>
              <a:t>Keeping our privacy on the Internet</a:t>
            </a:r>
            <a:endParaRPr lang="en-US" dirty="0"/>
          </a:p>
        </p:txBody>
      </p:sp>
      <p:pic>
        <p:nvPicPr>
          <p:cNvPr id="4" name="Picture 4" descr="http://cdn.someecards.com/someecards/usercards/MjAxMy0wNTZlMzgyYWVlNGFhOWV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812290"/>
            <a:ext cx="6578600" cy="460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69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Is Social Media Ever Safe?</a:t>
            </a:r>
            <a:endParaRPr lang="en-US" dirty="0"/>
          </a:p>
        </p:txBody>
      </p:sp>
      <p:pic>
        <p:nvPicPr>
          <p:cNvPr id="5" name="Content Placeholder 3" descr="Facebook tests new tool to fend off account hijacki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792220" y="1488408"/>
            <a:ext cx="5852160" cy="3054096"/>
          </a:xfrm>
          <a:prstGeom prst="rect">
            <a:avLst/>
          </a:prstGeom>
          <a:noFill/>
          <a:ln>
            <a:noFill/>
          </a:ln>
        </p:spPr>
      </p:pic>
      <p:sp>
        <p:nvSpPr>
          <p:cNvPr id="3" name="Rectangle 2"/>
          <p:cNvSpPr/>
          <p:nvPr/>
        </p:nvSpPr>
        <p:spPr>
          <a:xfrm>
            <a:off x="3670300" y="4680635"/>
            <a:ext cx="6096000" cy="2062103"/>
          </a:xfrm>
          <a:prstGeom prst="rect">
            <a:avLst/>
          </a:prstGeom>
        </p:spPr>
        <p:txBody>
          <a:bodyPr>
            <a:spAutoFit/>
          </a:bodyPr>
          <a:lstStyle/>
          <a:p>
            <a:r>
              <a:rPr lang="en-US" sz="3200" b="1" dirty="0" smtClean="0"/>
              <a:t>Slow down </a:t>
            </a:r>
            <a:r>
              <a:rPr lang="en-US" sz="3200" dirty="0" smtClean="0"/>
              <a:t>and think before you click on links and videos.</a:t>
            </a:r>
          </a:p>
          <a:p>
            <a:r>
              <a:rPr lang="en-US" sz="3200" dirty="0" smtClean="0"/>
              <a:t>Do you really want to </a:t>
            </a:r>
            <a:r>
              <a:rPr lang="en-US" sz="3200" b="1" dirty="0" smtClean="0"/>
              <a:t>give away </a:t>
            </a:r>
            <a:r>
              <a:rPr lang="en-US" sz="3200" dirty="0" smtClean="0"/>
              <a:t>information about yourself?</a:t>
            </a:r>
          </a:p>
        </p:txBody>
      </p:sp>
    </p:spTree>
    <p:extLst>
      <p:ext uri="{BB962C8B-B14F-4D97-AF65-F5344CB8AC3E}">
        <p14:creationId xmlns:p14="http://schemas.microsoft.com/office/powerpoint/2010/main" val="1391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Facebook Privacy Checkup</a:t>
            </a:r>
          </a:p>
          <a:p>
            <a:endParaRPr lang="en-US" dirty="0"/>
          </a:p>
        </p:txBody>
      </p:sp>
      <p:pic>
        <p:nvPicPr>
          <p:cNvPr id="1026" name="Picture 2" descr="C:\Users\LPENNI~1\AppData\Local\Temp\SNAGHTMLcd6731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1246188"/>
            <a:ext cx="5384800" cy="505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7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fontScale="92500"/>
          </a:bodyPr>
          <a:lstStyle/>
          <a:p>
            <a:r>
              <a:rPr lang="en-US" dirty="0" smtClean="0"/>
              <a:t>Facebook Privacy Settings &amp; Tools</a:t>
            </a:r>
          </a:p>
          <a:p>
            <a:endParaRPr lang="en-US" dirty="0"/>
          </a:p>
        </p:txBody>
      </p:sp>
      <p:pic>
        <p:nvPicPr>
          <p:cNvPr id="2050" name="Picture 2" descr="C:\Users\LPENNI~1\AppData\Local\Temp\SNAGHTMLcd802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037" y="1422400"/>
            <a:ext cx="9215187"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8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Facebook - View As</a:t>
            </a:r>
          </a:p>
          <a:p>
            <a:endParaRPr lang="en-US" dirty="0"/>
          </a:p>
        </p:txBody>
      </p:sp>
      <p:pic>
        <p:nvPicPr>
          <p:cNvPr id="3074" name="Picture 2" descr="C:\Users\LPENNI~1\AppData\Local\Temp\SNAGHTMLcd9955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633537"/>
            <a:ext cx="89820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9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fontScale="92500" lnSpcReduction="10000"/>
          </a:bodyPr>
          <a:lstStyle/>
          <a:p>
            <a:pPr algn="ctr"/>
            <a:r>
              <a:rPr lang="en-US" dirty="0" smtClean="0"/>
              <a:t>Who’s watching you as you browse the internet?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536" y="1944920"/>
            <a:ext cx="5548132" cy="41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02958" y="2486441"/>
            <a:ext cx="2187614" cy="2215991"/>
          </a:xfrm>
          <a:prstGeom prst="rect">
            <a:avLst/>
          </a:prstGeom>
          <a:noFill/>
        </p:spPr>
        <p:txBody>
          <a:bodyPr wrap="square" rtlCol="0">
            <a:spAutoFit/>
          </a:bodyPr>
          <a:lstStyle/>
          <a:p>
            <a:r>
              <a:rPr lang="en-US" sz="2400" dirty="0"/>
              <a:t>Every page you visit on the web is full of third parties tracking your clicks.</a:t>
            </a:r>
          </a:p>
          <a:p>
            <a:endParaRPr lang="en-US" dirty="0"/>
          </a:p>
        </p:txBody>
      </p:sp>
      <p:sp>
        <p:nvSpPr>
          <p:cNvPr id="6" name="TextBox 5"/>
          <p:cNvSpPr txBox="1"/>
          <p:nvPr/>
        </p:nvSpPr>
        <p:spPr>
          <a:xfrm>
            <a:off x="2662177" y="5903089"/>
            <a:ext cx="8394478" cy="923330"/>
          </a:xfrm>
          <a:prstGeom prst="rect">
            <a:avLst/>
          </a:prstGeom>
          <a:noFill/>
        </p:spPr>
        <p:txBody>
          <a:bodyPr wrap="none" rtlCol="0">
            <a:spAutoFit/>
          </a:bodyPr>
          <a:lstStyle/>
          <a:p>
            <a:r>
              <a:rPr lang="en-US" dirty="0"/>
              <a:t>60 Minutes – August 24, 2014</a:t>
            </a:r>
          </a:p>
          <a:p>
            <a:r>
              <a:rPr lang="en-US" u="sng" dirty="0" smtClean="0">
                <a:hlinkClick r:id="rId4"/>
              </a:rPr>
              <a:t>http</a:t>
            </a:r>
            <a:r>
              <a:rPr lang="en-US" u="sng" dirty="0">
                <a:hlinkClick r:id="rId4"/>
              </a:rPr>
              <a:t>://www.cbsnews.com/news/shocked-to-learn-how-data-brokers-are-watching-you/</a:t>
            </a:r>
            <a:endParaRPr lang="en-US" dirty="0"/>
          </a:p>
          <a:p>
            <a:endParaRPr lang="en-US" dirty="0"/>
          </a:p>
        </p:txBody>
      </p:sp>
    </p:spTree>
    <p:extLst>
      <p:ext uri="{BB962C8B-B14F-4D97-AF65-F5344CB8AC3E}">
        <p14:creationId xmlns:p14="http://schemas.microsoft.com/office/powerpoint/2010/main" val="264855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Safer Browsing?</a:t>
            </a:r>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543" y="1594535"/>
            <a:ext cx="727551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2874" y="5478941"/>
            <a:ext cx="520126" cy="444499"/>
          </a:xfrm>
          <a:prstGeom prst="rect">
            <a:avLst/>
          </a:prstGeom>
        </p:spPr>
      </p:pic>
    </p:spTree>
    <p:extLst>
      <p:ext uri="{BB962C8B-B14F-4D97-AF65-F5344CB8AC3E}">
        <p14:creationId xmlns:p14="http://schemas.microsoft.com/office/powerpoint/2010/main" val="137413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50708" y="517062"/>
            <a:ext cx="3191277" cy="2121965"/>
          </a:xfrm>
        </p:spPr>
        <p:txBody>
          <a:bodyPr>
            <a:normAutofit fontScale="92500"/>
          </a:bodyPr>
          <a:lstStyle/>
          <a:p>
            <a:r>
              <a:rPr lang="en-US" dirty="0" smtClean="0"/>
              <a:t>Anonymous Browsing - DuckDuckGo</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985" y="636010"/>
            <a:ext cx="5546665" cy="518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9421" y="2773583"/>
            <a:ext cx="2870521" cy="2308324"/>
          </a:xfrm>
          <a:prstGeom prst="rect">
            <a:avLst/>
          </a:prstGeom>
          <a:noFill/>
        </p:spPr>
        <p:txBody>
          <a:bodyPr wrap="square" rtlCol="0">
            <a:spAutoFit/>
          </a:bodyPr>
          <a:lstStyle/>
          <a:p>
            <a:r>
              <a:rPr lang="en-US" dirty="0" smtClean="0"/>
              <a:t>DuckDuckGo </a:t>
            </a:r>
            <a:r>
              <a:rPr lang="en-US" dirty="0"/>
              <a:t>Plus for Firefox is an extension for Mozilla Firefox. It is a search engine that does not track you. </a:t>
            </a:r>
            <a:endParaRPr lang="en-US" dirty="0" smtClean="0"/>
          </a:p>
          <a:p>
            <a:endParaRPr lang="en-US" dirty="0"/>
          </a:p>
          <a:p>
            <a:r>
              <a:rPr lang="en-US" dirty="0" smtClean="0"/>
              <a:t>It does not show 3</a:t>
            </a:r>
            <a:r>
              <a:rPr lang="en-US" baseline="30000" dirty="0" smtClean="0"/>
              <a:t>rd</a:t>
            </a:r>
            <a:r>
              <a:rPr lang="en-US" dirty="0" smtClean="0"/>
              <a:t> party where you have come from or where you go.</a:t>
            </a:r>
            <a:endParaRPr lang="en-US" dirty="0"/>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444" y="6233501"/>
            <a:ext cx="520126" cy="444499"/>
          </a:xfrm>
          <a:prstGeom prst="rect">
            <a:avLst/>
          </a:prstGeom>
        </p:spPr>
      </p:pic>
    </p:spTree>
    <p:extLst>
      <p:ext uri="{BB962C8B-B14F-4D97-AF65-F5344CB8AC3E}">
        <p14:creationId xmlns:p14="http://schemas.microsoft.com/office/powerpoint/2010/main" val="4091813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Mobile Safety</a:t>
            </a:r>
            <a:endParaRPr lang="en-US" dirty="0"/>
          </a:p>
        </p:txBody>
      </p:sp>
      <p:sp>
        <p:nvSpPr>
          <p:cNvPr id="4" name="TextBox 3"/>
          <p:cNvSpPr txBox="1"/>
          <p:nvPr/>
        </p:nvSpPr>
        <p:spPr>
          <a:xfrm>
            <a:off x="3784600" y="5245100"/>
            <a:ext cx="6680200" cy="1077218"/>
          </a:xfrm>
          <a:prstGeom prst="rect">
            <a:avLst/>
          </a:prstGeom>
          <a:noFill/>
        </p:spPr>
        <p:txBody>
          <a:bodyPr wrap="square" rtlCol="0">
            <a:spAutoFit/>
          </a:bodyPr>
          <a:lstStyle/>
          <a:p>
            <a:pPr algn="r"/>
            <a:r>
              <a:rPr lang="en-US" sz="3200" b="1" dirty="0"/>
              <a:t>Why you shouldn't worry about privacy and security on your phone</a:t>
            </a:r>
            <a:endParaRPr lang="en-US" sz="3200" dirty="0"/>
          </a:p>
        </p:txBody>
      </p:sp>
      <p:pic>
        <p:nvPicPr>
          <p:cNvPr id="5" name="Content Placeholder 3" descr="https://sophosnews.files.wordpress.com/2015/05/phone-vs-phone-12001.png?w=640"/>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470296" y="1485900"/>
            <a:ext cx="5994504" cy="3128382"/>
          </a:xfrm>
          <a:prstGeom prst="rect">
            <a:avLst/>
          </a:prstGeom>
          <a:noFill/>
          <a:ln>
            <a:noFill/>
          </a:ln>
        </p:spPr>
      </p:pic>
    </p:spTree>
    <p:extLst>
      <p:ext uri="{BB962C8B-B14F-4D97-AF65-F5344CB8AC3E}">
        <p14:creationId xmlns:p14="http://schemas.microsoft.com/office/powerpoint/2010/main" val="19624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We can be like the ostrich or take control…</a:t>
            </a:r>
            <a:endParaRPr lang="en-US" dirty="0"/>
          </a:p>
        </p:txBody>
      </p:sp>
      <p:pic>
        <p:nvPicPr>
          <p:cNvPr id="1026" name="Picture 2" descr="Ostrich head in sand istock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099" y="1479486"/>
            <a:ext cx="4283075" cy="4197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do like the ostrich and bury your head in the sand so you could j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88" y="2012934"/>
            <a:ext cx="4716412" cy="313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04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3401" y="1252538"/>
            <a:ext cx="8407400" cy="3027362"/>
          </a:xfrm>
        </p:spPr>
        <p:txBody>
          <a:bodyPr>
            <a:normAutofit fontScale="92500"/>
          </a:bodyPr>
          <a:lstStyle/>
          <a:p>
            <a:r>
              <a:rPr lang="en-US" sz="6600" dirty="0" smtClean="0"/>
              <a:t>Do </a:t>
            </a:r>
            <a:r>
              <a:rPr lang="en-US" sz="6600" dirty="0"/>
              <a:t>something proactively to protect  yourself.  </a:t>
            </a:r>
            <a:r>
              <a:rPr lang="en-US" dirty="0"/>
              <a:t/>
            </a:r>
            <a:br>
              <a:rPr lang="en-US" dirty="0"/>
            </a:br>
            <a:endParaRPr lang="en-US" dirty="0"/>
          </a:p>
        </p:txBody>
      </p:sp>
      <p:pic>
        <p:nvPicPr>
          <p:cNvPr id="16386" name="Picture 2" descr="smiley, happy smi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542" y="3240912"/>
            <a:ext cx="2800507" cy="302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2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62500" lnSpcReduction="20000"/>
          </a:bodyPr>
          <a:lstStyle/>
          <a:p>
            <a:r>
              <a:rPr lang="en-US" sz="7000" dirty="0" smtClean="0"/>
              <a:t>Update, Update, Delete</a:t>
            </a:r>
            <a:r>
              <a:rPr lang="en-US" dirty="0"/>
              <a:t/>
            </a:r>
            <a:br>
              <a:rPr lang="en-US" dirty="0"/>
            </a:br>
            <a:endParaRPr lang="en-US" dirty="0"/>
          </a:p>
        </p:txBody>
      </p:sp>
      <p:sp>
        <p:nvSpPr>
          <p:cNvPr id="4" name="Text Placeholder 3"/>
          <p:cNvSpPr>
            <a:spLocks noGrp="1"/>
          </p:cNvSpPr>
          <p:nvPr>
            <p:ph type="body" sz="quarter" idx="11"/>
          </p:nvPr>
        </p:nvSpPr>
        <p:spPr>
          <a:xfrm>
            <a:off x="3140075" y="1358901"/>
            <a:ext cx="8398209" cy="2515632"/>
          </a:xfrm>
        </p:spPr>
        <p:txBody>
          <a:bodyPr>
            <a:normAutofit/>
          </a:bodyPr>
          <a:lstStyle/>
          <a:p>
            <a:pPr marL="457200" indent="-457200">
              <a:buFont typeface="Wingdings" panose="05000000000000000000" pitchFamily="2" charset="2"/>
              <a:buChar char="v"/>
            </a:pPr>
            <a:r>
              <a:rPr lang="en-US" dirty="0" smtClean="0"/>
              <a:t>Keep All your Devices patched.  </a:t>
            </a:r>
          </a:p>
          <a:p>
            <a:pPr marL="1143000" lvl="1" indent="-457200">
              <a:buFont typeface="Wingdings" panose="05000000000000000000" pitchFamily="2" charset="2"/>
              <a:buChar char="v"/>
            </a:pPr>
            <a:r>
              <a:rPr lang="en-US" dirty="0" smtClean="0"/>
              <a:t>Operating system and applications updated. </a:t>
            </a:r>
          </a:p>
          <a:p>
            <a:pPr marL="1143000" lvl="1" indent="-457200">
              <a:buFont typeface="Wingdings" panose="05000000000000000000" pitchFamily="2" charset="2"/>
              <a:buChar char="v"/>
            </a:pPr>
            <a:r>
              <a:rPr lang="en-US" dirty="0" smtClean="0"/>
              <a:t>Turn on Automatic updates.</a:t>
            </a:r>
          </a:p>
          <a:p>
            <a:pPr marL="457200" indent="-457200">
              <a:buFont typeface="Wingdings" panose="05000000000000000000" pitchFamily="2" charset="2"/>
              <a:buChar char="v"/>
            </a:pPr>
            <a:r>
              <a:rPr lang="en-US" dirty="0" smtClean="0"/>
              <a:t>Delete Old programs you don’t use.</a:t>
            </a:r>
            <a:endParaRPr lang="en-US" dirty="0"/>
          </a:p>
        </p:txBody>
      </p:sp>
      <p:sp>
        <p:nvSpPr>
          <p:cNvPr id="3" name="TextBox 2"/>
          <p:cNvSpPr txBox="1"/>
          <p:nvPr/>
        </p:nvSpPr>
        <p:spPr>
          <a:xfrm>
            <a:off x="3568700" y="3505200"/>
            <a:ext cx="8407400" cy="369332"/>
          </a:xfrm>
          <a:prstGeom prst="rect">
            <a:avLst/>
          </a:prstGeom>
          <a:noFill/>
        </p:spPr>
        <p:txBody>
          <a:bodyPr wrap="square" rtlCol="0">
            <a:spAutoFit/>
          </a:bodyPr>
          <a:lstStyle/>
          <a:p>
            <a:endParaRPr lang="en-US" dirty="0"/>
          </a:p>
        </p:txBody>
      </p:sp>
      <p:pic>
        <p:nvPicPr>
          <p:cNvPr id="12290" name="Picture 2" descr="update all ipod touch will then download and install the app upd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26" y="3689866"/>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update-apps-in-windows-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225" y="3190874"/>
            <a:ext cx="547687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upd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4375" y="344287"/>
            <a:ext cx="2151725" cy="161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5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7500" lnSpcReduction="20000"/>
          </a:bodyPr>
          <a:lstStyle/>
          <a:p>
            <a:r>
              <a:rPr lang="en-US" sz="7000" dirty="0" smtClean="0"/>
              <a:t>Always use Anti-virus program!</a:t>
            </a:r>
            <a:r>
              <a:rPr lang="en-US" dirty="0"/>
              <a:t/>
            </a:r>
            <a:br>
              <a:rPr lang="en-US" dirty="0"/>
            </a:br>
            <a:endParaRPr lang="en-US" dirty="0"/>
          </a:p>
        </p:txBody>
      </p:sp>
      <p:sp>
        <p:nvSpPr>
          <p:cNvPr id="3" name="TextBox 2"/>
          <p:cNvSpPr txBox="1"/>
          <p:nvPr/>
        </p:nvSpPr>
        <p:spPr>
          <a:xfrm>
            <a:off x="3568700" y="3505200"/>
            <a:ext cx="8407400" cy="369332"/>
          </a:xfrm>
          <a:prstGeom prst="rect">
            <a:avLst/>
          </a:prstGeom>
          <a:noFill/>
        </p:spPr>
        <p:txBody>
          <a:bodyPr wrap="square" rtlCol="0">
            <a:spAutoFit/>
          </a:bodyPr>
          <a:lstStyle/>
          <a:p>
            <a:endParaRPr lang="en-US" dirty="0"/>
          </a:p>
        </p:txBody>
      </p:sp>
      <p:pic>
        <p:nvPicPr>
          <p:cNvPr id="12296" name="Picture 8" descr="upd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375" y="344287"/>
            <a:ext cx="2151725" cy="1613794"/>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most commercial anti virus software uses both of these approaches wi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058" y="1283506"/>
            <a:ext cx="4197899" cy="4197899"/>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183" y="1885883"/>
            <a:ext cx="2045695" cy="87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8487" y="3505200"/>
            <a:ext cx="2224991" cy="92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627" y="5287505"/>
            <a:ext cx="2464773" cy="84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2926" y="1680380"/>
            <a:ext cx="2698947" cy="64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9436" y="3245108"/>
            <a:ext cx="3449877" cy="88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7037" y="5287505"/>
            <a:ext cx="2743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694" y="5985574"/>
            <a:ext cx="3232625" cy="62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63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62500" lnSpcReduction="20000"/>
          </a:bodyPr>
          <a:lstStyle/>
          <a:p>
            <a:r>
              <a:rPr lang="en-US" sz="7000" dirty="0" smtClean="0"/>
              <a:t>Malware Removal</a:t>
            </a:r>
            <a:r>
              <a:rPr lang="en-US" dirty="0"/>
              <a:t/>
            </a:r>
            <a:br>
              <a:rPr lang="en-US" dirty="0"/>
            </a:br>
            <a:endParaRPr lang="en-US"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769" y="1331200"/>
            <a:ext cx="4069654" cy="27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725" y="1241564"/>
            <a:ext cx="4773478" cy="286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580" y="4306632"/>
            <a:ext cx="4082189" cy="255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13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85862"/>
          </a:xfrm>
        </p:spPr>
        <p:txBody>
          <a:bodyPr>
            <a:normAutofit/>
          </a:bodyPr>
          <a:lstStyle/>
          <a:p>
            <a:r>
              <a:rPr lang="en-US" dirty="0" smtClean="0"/>
              <a:t>Mobile Safety</a:t>
            </a:r>
            <a:endParaRPr lang="en-US" dirty="0"/>
          </a:p>
        </p:txBody>
      </p:sp>
      <p:sp>
        <p:nvSpPr>
          <p:cNvPr id="4" name="TextBox 3"/>
          <p:cNvSpPr txBox="1"/>
          <p:nvPr/>
        </p:nvSpPr>
        <p:spPr>
          <a:xfrm>
            <a:off x="3125165" y="3915780"/>
            <a:ext cx="7513256" cy="2062103"/>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t>Set up a password Keep OS &amp; Apps up-to-date</a:t>
            </a:r>
          </a:p>
          <a:p>
            <a:pPr marL="457200" indent="-457200">
              <a:buFont typeface="Arial" panose="020B0604020202020204" pitchFamily="34" charset="0"/>
              <a:buChar char="•"/>
            </a:pPr>
            <a:r>
              <a:rPr lang="en-US" sz="3200" b="1" dirty="0" smtClean="0"/>
              <a:t>Turn off Location services for most apps</a:t>
            </a:r>
          </a:p>
          <a:p>
            <a:pPr marL="457200" indent="-457200">
              <a:buFont typeface="Arial" panose="020B0604020202020204" pitchFamily="34" charset="0"/>
              <a:buChar char="•"/>
            </a:pPr>
            <a:r>
              <a:rPr lang="en-US" sz="3200" b="1" dirty="0" smtClean="0"/>
              <a:t>Don’t jailbreak your device</a:t>
            </a:r>
            <a:endParaRPr lang="en-US" sz="3200" dirty="0"/>
          </a:p>
        </p:txBody>
      </p:sp>
      <p:pic>
        <p:nvPicPr>
          <p:cNvPr id="18434" name="Picture 2" descr="Guide d'achat un nouveau Smartphone: Les choses que vous devez savo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793" y="1244812"/>
            <a:ext cx="3969681" cy="223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49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7500" lnSpcReduction="20000"/>
          </a:bodyPr>
          <a:lstStyle/>
          <a:p>
            <a:r>
              <a:rPr lang="en-US" sz="7000" dirty="0" smtClean="0"/>
              <a:t>Turn off Locations Services for most Apps</a:t>
            </a:r>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258" y="1797869"/>
            <a:ext cx="2460854" cy="437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2015" y="1797869"/>
            <a:ext cx="2500131" cy="444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2662177" y="4780344"/>
            <a:ext cx="4398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33420" y="2594657"/>
            <a:ext cx="4398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19688" y="4388734"/>
            <a:ext cx="4398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4193" y="1797869"/>
            <a:ext cx="2460854" cy="437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22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US" sz="7000" dirty="0" smtClean="0"/>
              <a:t>Loose your phone or tablet…</a:t>
            </a:r>
            <a:r>
              <a:rPr lang="en-US" dirty="0"/>
              <a:t/>
            </a:r>
            <a:br>
              <a:rPr lang="en-US" dirty="0"/>
            </a:br>
            <a:endParaRPr lang="en-US" dirty="0"/>
          </a:p>
        </p:txBody>
      </p:sp>
      <p:sp>
        <p:nvSpPr>
          <p:cNvPr id="4" name="Text Placeholder 3"/>
          <p:cNvSpPr>
            <a:spLocks noGrp="1"/>
          </p:cNvSpPr>
          <p:nvPr>
            <p:ph type="body" sz="quarter" idx="11"/>
          </p:nvPr>
        </p:nvSpPr>
        <p:spPr>
          <a:xfrm>
            <a:off x="3140075" y="1358901"/>
            <a:ext cx="8398209" cy="863438"/>
          </a:xfrm>
        </p:spPr>
        <p:txBody>
          <a:bodyPr>
            <a:normAutofit/>
          </a:bodyPr>
          <a:lstStyle/>
          <a:p>
            <a:pPr marL="457200" indent="-457200">
              <a:buFont typeface="Wingdings" panose="05000000000000000000" pitchFamily="2" charset="2"/>
              <a:buChar char="v"/>
            </a:pPr>
            <a:r>
              <a:rPr lang="en-US" dirty="0" smtClean="0"/>
              <a:t>Wipe it using your phone app or OWA.</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37" y="2184601"/>
            <a:ext cx="9618663"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31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158189" cy="2323050"/>
          </a:xfrm>
        </p:spPr>
        <p:txBody>
          <a:bodyPr>
            <a:noAutofit/>
          </a:bodyPr>
          <a:lstStyle/>
          <a:p>
            <a:r>
              <a:rPr lang="en-US" sz="4400" dirty="0" smtClean="0"/>
              <a:t>Use TCU’s VPN to avoid possibility of giving away your passwords or personal information.</a:t>
            </a:r>
            <a:r>
              <a:rPr lang="en-US" sz="4400" dirty="0"/>
              <a:t/>
            </a:r>
            <a:br>
              <a:rPr lang="en-US" sz="4400" dirty="0"/>
            </a:br>
            <a:endParaRPr lang="en-US" sz="4400" dirty="0"/>
          </a:p>
        </p:txBody>
      </p:sp>
      <p:pic>
        <p:nvPicPr>
          <p:cNvPr id="21506" name="Picture 1" descr="Why You Should Use a VP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651" y="3343722"/>
            <a:ext cx="8190178" cy="315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0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3854" y="415631"/>
            <a:ext cx="8407400" cy="653752"/>
          </a:xfrm>
        </p:spPr>
        <p:txBody>
          <a:bodyPr>
            <a:normAutofit fontScale="25000" lnSpcReduction="20000"/>
          </a:bodyPr>
          <a:lstStyle/>
          <a:p>
            <a:r>
              <a:rPr lang="en-US" sz="17600" dirty="0" smtClean="0"/>
              <a:t>What is VPN?</a:t>
            </a:r>
            <a:r>
              <a:rPr lang="en-US" dirty="0"/>
              <a:t/>
            </a:r>
            <a:br>
              <a:rPr lang="en-US" dirty="0"/>
            </a:br>
            <a:endParaRPr lang="en-US" dirty="0"/>
          </a:p>
        </p:txBody>
      </p:sp>
      <p:sp>
        <p:nvSpPr>
          <p:cNvPr id="3" name="TextBox 2"/>
          <p:cNvSpPr txBox="1"/>
          <p:nvPr/>
        </p:nvSpPr>
        <p:spPr>
          <a:xfrm>
            <a:off x="3130658" y="918911"/>
            <a:ext cx="8260596" cy="526297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Virtual Private Network</a:t>
            </a:r>
          </a:p>
          <a:p>
            <a:pPr marL="457200" indent="-457200">
              <a:buFont typeface="Arial" panose="020B0604020202020204" pitchFamily="34" charset="0"/>
              <a:buChar char="•"/>
            </a:pPr>
            <a:r>
              <a:rPr lang="en-US" sz="2400" dirty="0" smtClean="0"/>
              <a:t>This allows you to “re-source” your network traffic from an unpredictable remote location to one you know like the TCU Faculty/Staff network so it seems like you are working at TCU. </a:t>
            </a:r>
          </a:p>
          <a:p>
            <a:pPr marL="457200" indent="-457200">
              <a:buFont typeface="Arial" panose="020B0604020202020204" pitchFamily="34" charset="0"/>
              <a:buChar char="•"/>
            </a:pPr>
            <a:r>
              <a:rPr lang="en-US" sz="2400" b="1" dirty="0" smtClean="0"/>
              <a:t>Con</a:t>
            </a:r>
            <a:r>
              <a:rPr lang="en-US" sz="2400" dirty="0" smtClean="0"/>
              <a:t> – </a:t>
            </a:r>
          </a:p>
          <a:p>
            <a:pPr marL="1371600" lvl="2" indent="-457200">
              <a:buFont typeface="Arial" panose="020B0604020202020204" pitchFamily="34" charset="0"/>
              <a:buChar char="•"/>
            </a:pPr>
            <a:r>
              <a:rPr lang="en-US" sz="2400" dirty="0" smtClean="0"/>
              <a:t>Could be  a little slower</a:t>
            </a:r>
          </a:p>
          <a:p>
            <a:pPr marL="1371600" lvl="2" indent="-457200">
              <a:buFont typeface="Arial" panose="020B0604020202020204" pitchFamily="34" charset="0"/>
              <a:buChar char="•"/>
            </a:pPr>
            <a:r>
              <a:rPr lang="en-US" sz="2400" dirty="0" smtClean="0"/>
              <a:t>TCU logs your traffic</a:t>
            </a:r>
          </a:p>
          <a:p>
            <a:pPr marL="457200" indent="-457200">
              <a:buFont typeface="Arial" panose="020B0604020202020204" pitchFamily="34" charset="0"/>
              <a:buChar char="•"/>
            </a:pPr>
            <a:r>
              <a:rPr lang="en-US" sz="2400" b="1" dirty="0" smtClean="0"/>
              <a:t>Pro </a:t>
            </a:r>
            <a:r>
              <a:rPr lang="en-US" sz="2400" dirty="0" smtClean="0"/>
              <a:t>– As secure as if you were at work.</a:t>
            </a:r>
          </a:p>
          <a:p>
            <a:pPr marL="914400" lvl="1" indent="-457200">
              <a:buFont typeface="Arial" panose="020B0604020202020204" pitchFamily="34" charset="0"/>
              <a:buChar char="•"/>
            </a:pPr>
            <a:r>
              <a:rPr lang="en-US" sz="2400" dirty="0" smtClean="0"/>
              <a:t>Others can’t sniff your clear text passwords.</a:t>
            </a:r>
          </a:p>
          <a:p>
            <a:pPr marL="914400" lvl="1" indent="-457200">
              <a:buFont typeface="Arial" panose="020B0604020202020204" pitchFamily="34" charset="0"/>
              <a:buChar char="•"/>
            </a:pPr>
            <a:r>
              <a:rPr lang="en-US" sz="2400" dirty="0"/>
              <a:t>I</a:t>
            </a:r>
            <a:r>
              <a:rPr lang="en-US" sz="2400" dirty="0" smtClean="0"/>
              <a:t>t neutralizes the risk of possibly hacked Wi-Fi access points.</a:t>
            </a:r>
          </a:p>
          <a:p>
            <a:pPr marL="914400" lvl="1" indent="-457200">
              <a:buFont typeface="Arial" panose="020B0604020202020204" pitchFamily="34" charset="0"/>
              <a:buChar char="•"/>
            </a:pPr>
            <a:r>
              <a:rPr lang="en-US" sz="2400" dirty="0" smtClean="0"/>
              <a:t>Allows access to Resources limited to TCU </a:t>
            </a:r>
            <a:r>
              <a:rPr lang="en-US" sz="2400" dirty="0" err="1" smtClean="0"/>
              <a:t>ip</a:t>
            </a:r>
            <a:r>
              <a:rPr lang="en-US" sz="2400" dirty="0" smtClean="0"/>
              <a:t> addresses like Library DB. (consumer reports, </a:t>
            </a:r>
            <a:r>
              <a:rPr lang="en-US" sz="2400" dirty="0" smtClean="0"/>
              <a:t>ancestory.com)</a:t>
            </a:r>
            <a:endParaRPr lang="en-US" sz="2400" dirty="0" smtClean="0"/>
          </a:p>
          <a:p>
            <a:pPr marL="457200" indent="-457200">
              <a:buFont typeface="Arial" panose="020B0604020202020204" pitchFamily="34" charset="0"/>
              <a:buChar char="•"/>
            </a:pPr>
            <a:r>
              <a:rPr lang="en-US" sz="2400" dirty="0" smtClean="0"/>
              <a:t>*VPN does not make you look anonymous.</a:t>
            </a:r>
            <a:endParaRPr lang="en-US" sz="2400" dirty="0"/>
          </a:p>
        </p:txBody>
      </p:sp>
    </p:spTree>
    <p:extLst>
      <p:ext uri="{BB962C8B-B14F-4D97-AF65-F5344CB8AC3E}">
        <p14:creationId xmlns:p14="http://schemas.microsoft.com/office/powerpoint/2010/main" val="385188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3854" y="415631"/>
            <a:ext cx="8407400" cy="653752"/>
          </a:xfrm>
        </p:spPr>
        <p:txBody>
          <a:bodyPr>
            <a:normAutofit fontScale="25000" lnSpcReduction="20000"/>
          </a:bodyPr>
          <a:lstStyle/>
          <a:p>
            <a:r>
              <a:rPr lang="en-US" sz="17600" dirty="0" smtClean="0"/>
              <a:t>VPN &amp; RDP at TCU</a:t>
            </a:r>
            <a:r>
              <a:rPr lang="en-US" dirty="0"/>
              <a:t/>
            </a:r>
            <a:br>
              <a:rPr lang="en-US" dirty="0"/>
            </a:br>
            <a:endParaRPr lang="en-US" dirty="0"/>
          </a:p>
        </p:txBody>
      </p:sp>
      <p:sp>
        <p:nvSpPr>
          <p:cNvPr id="4" name="TextBox 3"/>
          <p:cNvSpPr txBox="1"/>
          <p:nvPr/>
        </p:nvSpPr>
        <p:spPr>
          <a:xfrm>
            <a:off x="2928395" y="1043044"/>
            <a:ext cx="6620719" cy="1200329"/>
          </a:xfrm>
          <a:prstGeom prst="rect">
            <a:avLst/>
          </a:prstGeom>
          <a:noFill/>
        </p:spPr>
        <p:txBody>
          <a:bodyPr wrap="square" rtlCol="0">
            <a:spAutoFit/>
          </a:bodyPr>
          <a:lstStyle/>
          <a:p>
            <a:r>
              <a:rPr lang="en-US" dirty="0" smtClean="0"/>
              <a:t>Go to it.tcu.edu </a:t>
            </a:r>
            <a:r>
              <a:rPr lang="en-US" dirty="0" smtClean="0">
                <a:sym typeface="Wingdings" panose="05000000000000000000" pitchFamily="2" charset="2"/>
              </a:rPr>
              <a:t> </a:t>
            </a:r>
            <a:r>
              <a:rPr lang="en-US" dirty="0" err="1" smtClean="0">
                <a:sym typeface="Wingdings" panose="05000000000000000000" pitchFamily="2" charset="2"/>
              </a:rPr>
              <a:t>KnowledgebaseSign</a:t>
            </a:r>
            <a:r>
              <a:rPr lang="en-US" dirty="0" smtClean="0">
                <a:sym typeface="Wingdings" panose="05000000000000000000" pitchFamily="2" charset="2"/>
              </a:rPr>
              <a:t> In</a:t>
            </a:r>
          </a:p>
          <a:p>
            <a:r>
              <a:rPr lang="en-US" dirty="0" smtClean="0">
                <a:sym typeface="Wingdings" panose="05000000000000000000" pitchFamily="2" charset="2"/>
              </a:rPr>
              <a:t>Choose </a:t>
            </a:r>
            <a:r>
              <a:rPr lang="en-US" dirty="0" err="1" smtClean="0">
                <a:sym typeface="Wingdings" panose="05000000000000000000" pitchFamily="2" charset="2"/>
              </a:rPr>
              <a:t>EmployeeFaculty</a:t>
            </a:r>
            <a:r>
              <a:rPr lang="en-US" dirty="0" smtClean="0">
                <a:sym typeface="Wingdings" panose="05000000000000000000" pitchFamily="2" charset="2"/>
              </a:rPr>
              <a:t>/Staff Knowledgebase Dashboard</a:t>
            </a:r>
          </a:p>
          <a:p>
            <a:r>
              <a:rPr lang="en-US" dirty="0" smtClean="0">
                <a:sym typeface="Wingdings" panose="05000000000000000000" pitchFamily="2" charset="2"/>
              </a:rPr>
              <a:t>Network Connections</a:t>
            </a:r>
          </a:p>
          <a:p>
            <a:r>
              <a:rPr lang="en-US" dirty="0" smtClean="0">
                <a:sym typeface="Wingdings" panose="05000000000000000000" pitchFamily="2" charset="2"/>
              </a:rPr>
              <a:t>Or Call 817-257-6855</a:t>
            </a:r>
            <a:endParaRPr lang="en-US" dirty="0"/>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633" y="2393315"/>
            <a:ext cx="5856549" cy="38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2267" y="820794"/>
            <a:ext cx="520126" cy="444499"/>
          </a:xfrm>
          <a:prstGeom prst="rect">
            <a:avLst/>
          </a:prstGeom>
        </p:spPr>
      </p:pic>
    </p:spTree>
    <p:extLst>
      <p:ext uri="{BB962C8B-B14F-4D97-AF65-F5344CB8AC3E}">
        <p14:creationId xmlns:p14="http://schemas.microsoft.com/office/powerpoint/2010/main" val="114897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What are our Landmines?</a:t>
            </a:r>
          </a:p>
        </p:txBody>
      </p:sp>
      <p:sp>
        <p:nvSpPr>
          <p:cNvPr id="6" name="Content Placeholder 2"/>
          <p:cNvSpPr>
            <a:spLocks noGrp="1"/>
          </p:cNvSpPr>
          <p:nvPr>
            <p:ph type="body" sz="quarter" idx="11"/>
          </p:nvPr>
        </p:nvSpPr>
        <p:spPr>
          <a:xfrm>
            <a:off x="3140075" y="1905000"/>
            <a:ext cx="5711825" cy="4191001"/>
          </a:xfrm>
        </p:spPr>
        <p:txBody>
          <a:bodyPr>
            <a:noAutofit/>
          </a:bodyPr>
          <a:lstStyle/>
          <a:p>
            <a:pPr marL="457200" indent="-457200">
              <a:buFont typeface="Arial" panose="020B0604020202020204" pitchFamily="34" charset="0"/>
              <a:buChar char="•"/>
            </a:pPr>
            <a:r>
              <a:rPr lang="en-US" sz="4000" dirty="0" smtClean="0"/>
              <a:t>Protecting our passwords.</a:t>
            </a:r>
          </a:p>
          <a:p>
            <a:pPr marL="457200" indent="-457200">
              <a:buFont typeface="Arial" panose="020B0604020202020204" pitchFamily="34" charset="0"/>
              <a:buChar char="•"/>
            </a:pPr>
            <a:r>
              <a:rPr lang="en-US" sz="4000" dirty="0" smtClean="0"/>
              <a:t>Keeping our privacy on the internet.</a:t>
            </a:r>
          </a:p>
          <a:p>
            <a:pPr marL="457200" indent="-457200">
              <a:buFont typeface="Arial" panose="020B0604020202020204" pitchFamily="34" charset="0"/>
              <a:buChar char="•"/>
            </a:pPr>
            <a:r>
              <a:rPr lang="en-US" sz="4000" dirty="0" smtClean="0"/>
              <a:t>Keeping our devices safe.</a:t>
            </a:r>
            <a:endParaRPr lang="en-US" sz="4000" dirty="0"/>
          </a:p>
        </p:txBody>
      </p:sp>
      <p:pic>
        <p:nvPicPr>
          <p:cNvPr id="7" name="Picture 4" descr="http://vid.alarabiya.net/images/2014/07/02/cb5e71f8-727e-49a5-9689-70368480d70d/cb5e71f8-727e-49a5-9689-70368480d70d_16x9_600x338.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27" t="11784" r="38162" b="21161"/>
          <a:stretch/>
        </p:blipFill>
        <p:spPr bwMode="auto">
          <a:xfrm>
            <a:off x="8623301" y="1800108"/>
            <a:ext cx="3220792" cy="407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94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2279" y="4732988"/>
            <a:ext cx="8407400" cy="653752"/>
          </a:xfrm>
        </p:spPr>
        <p:txBody>
          <a:bodyPr>
            <a:normAutofit fontScale="55000" lnSpcReduction="20000"/>
          </a:bodyPr>
          <a:lstStyle/>
          <a:p>
            <a:r>
              <a:rPr lang="en-US" dirty="0"/>
              <a:t/>
            </a:r>
            <a:br>
              <a:rPr lang="en-US" dirty="0"/>
            </a:br>
            <a:endParaRPr lang="en-US" dirty="0"/>
          </a:p>
        </p:txBody>
      </p:sp>
      <p:pic>
        <p:nvPicPr>
          <p:cNvPr id="19458" name="Picture 2" descr="cyber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257" y="1313464"/>
            <a:ext cx="6974429" cy="41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6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62500" lnSpcReduction="20000"/>
          </a:bodyPr>
          <a:lstStyle/>
          <a:p>
            <a:r>
              <a:rPr lang="en-US" sz="7000" dirty="0" smtClean="0"/>
              <a:t>More Tips!</a:t>
            </a:r>
            <a:r>
              <a:rPr lang="en-US" dirty="0"/>
              <a:t/>
            </a:r>
            <a:br>
              <a:rPr lang="en-US" dirty="0"/>
            </a:br>
            <a:endParaRPr lang="en-US" dirty="0"/>
          </a:p>
        </p:txBody>
      </p:sp>
      <p:sp>
        <p:nvSpPr>
          <p:cNvPr id="4" name="Text Placeholder 3"/>
          <p:cNvSpPr>
            <a:spLocks noGrp="1"/>
          </p:cNvSpPr>
          <p:nvPr>
            <p:ph type="body" sz="quarter" idx="11"/>
          </p:nvPr>
        </p:nvSpPr>
        <p:spPr>
          <a:xfrm>
            <a:off x="3140075" y="1358900"/>
            <a:ext cx="8398209" cy="4837363"/>
          </a:xfrm>
        </p:spPr>
        <p:txBody>
          <a:bodyPr>
            <a:normAutofit fontScale="77500" lnSpcReduction="20000"/>
          </a:bodyPr>
          <a:lstStyle/>
          <a:p>
            <a:pPr marL="571500" indent="-571500">
              <a:buFont typeface="Arial" panose="020B0604020202020204" pitchFamily="34" charset="0"/>
              <a:buChar char="•"/>
            </a:pPr>
            <a:r>
              <a:rPr lang="en-US" sz="3800" dirty="0" smtClean="0"/>
              <a:t>Don't </a:t>
            </a:r>
            <a:r>
              <a:rPr lang="en-US" sz="3800" dirty="0"/>
              <a:t>Let Spammers See Your "Out of Office" Replies’</a:t>
            </a:r>
          </a:p>
          <a:p>
            <a:pPr marL="571500" indent="-571500">
              <a:buFont typeface="Arial" panose="020B0604020202020204" pitchFamily="34" charset="0"/>
              <a:buChar char="•"/>
            </a:pPr>
            <a:r>
              <a:rPr lang="en-US" sz="3800" dirty="0" smtClean="0"/>
              <a:t>Be </a:t>
            </a:r>
            <a:r>
              <a:rPr lang="en-US" sz="3800" dirty="0"/>
              <a:t>careful with </a:t>
            </a:r>
            <a:r>
              <a:rPr lang="en-US" sz="3800" dirty="0" err="1" smtClean="0"/>
              <a:t>cybercafe</a:t>
            </a:r>
            <a:r>
              <a:rPr lang="en-US" sz="3800" dirty="0" smtClean="0"/>
              <a:t>/business </a:t>
            </a:r>
            <a:r>
              <a:rPr lang="en-US" sz="3800" dirty="0" smtClean="0"/>
              <a:t>center computers</a:t>
            </a:r>
            <a:endParaRPr lang="en-US" sz="3800" dirty="0"/>
          </a:p>
          <a:p>
            <a:pPr marL="571500" indent="-571500">
              <a:buFont typeface="Arial" panose="020B0604020202020204" pitchFamily="34" charset="0"/>
              <a:buChar char="•"/>
            </a:pPr>
            <a:r>
              <a:rPr lang="en-US" sz="3800" dirty="0"/>
              <a:t>Print out important documents</a:t>
            </a:r>
          </a:p>
          <a:p>
            <a:pPr marL="571500" indent="-571500">
              <a:buFont typeface="Arial" panose="020B0604020202020204" pitchFamily="34" charset="0"/>
              <a:buChar char="•"/>
            </a:pPr>
            <a:r>
              <a:rPr lang="en-US" sz="3800" dirty="0"/>
              <a:t>Avoid opening email attachments</a:t>
            </a:r>
          </a:p>
          <a:p>
            <a:pPr marL="571500" indent="-571500">
              <a:buFont typeface="Arial" panose="020B0604020202020204" pitchFamily="34" charset="0"/>
              <a:buChar char="•"/>
            </a:pPr>
            <a:r>
              <a:rPr lang="en-US" sz="3800" dirty="0"/>
              <a:t>Turn off your wireless AP when it's not in use</a:t>
            </a:r>
          </a:p>
          <a:p>
            <a:pPr marL="571500" indent="-571500">
              <a:buFont typeface="Arial" panose="020B0604020202020204" pitchFamily="34" charset="0"/>
              <a:buChar char="•"/>
            </a:pPr>
            <a:r>
              <a:rPr lang="en-US" sz="3800" dirty="0"/>
              <a:t>Know your </a:t>
            </a:r>
            <a:r>
              <a:rPr lang="en-US" sz="3800" dirty="0" smtClean="0"/>
              <a:t>IMEI – if phone lost, you can block it from being used.</a:t>
            </a:r>
            <a:endParaRPr lang="en-US" sz="3800" dirty="0"/>
          </a:p>
          <a:p>
            <a:pPr marL="571500" indent="-571500">
              <a:buFont typeface="Arial" panose="020B0604020202020204" pitchFamily="34" charset="0"/>
              <a:buChar char="•"/>
            </a:pPr>
            <a:r>
              <a:rPr lang="en-US" sz="3800" dirty="0"/>
              <a:t>Don't enter your password on an untrusted computer.</a:t>
            </a:r>
          </a:p>
          <a:p>
            <a:pPr marL="571500" indent="-571500">
              <a:buFont typeface="Arial" panose="020B0604020202020204" pitchFamily="34" charset="0"/>
              <a:buChar char="•"/>
            </a:pPr>
            <a:r>
              <a:rPr lang="en-US" sz="3800" dirty="0"/>
              <a:t>Take time to explore security settings</a:t>
            </a:r>
          </a:p>
          <a:p>
            <a:endParaRPr lang="en-US" dirty="0"/>
          </a:p>
        </p:txBody>
      </p:sp>
      <p:sp>
        <p:nvSpPr>
          <p:cNvPr id="3" name="TextBox 2"/>
          <p:cNvSpPr txBox="1"/>
          <p:nvPr/>
        </p:nvSpPr>
        <p:spPr>
          <a:xfrm>
            <a:off x="3568700" y="3505200"/>
            <a:ext cx="8407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134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62500" lnSpcReduction="20000"/>
          </a:bodyPr>
          <a:lstStyle/>
          <a:p>
            <a:r>
              <a:rPr lang="en-US" sz="7000" dirty="0" smtClean="0"/>
              <a:t>Resources</a:t>
            </a:r>
            <a:r>
              <a:rPr lang="en-US" dirty="0"/>
              <a:t/>
            </a:r>
            <a:br>
              <a:rPr lang="en-US" dirty="0"/>
            </a:br>
            <a:endParaRPr lang="en-US" dirty="0"/>
          </a:p>
        </p:txBody>
      </p:sp>
      <p:sp>
        <p:nvSpPr>
          <p:cNvPr id="4" name="Text Placeholder 3"/>
          <p:cNvSpPr>
            <a:spLocks noGrp="1"/>
          </p:cNvSpPr>
          <p:nvPr>
            <p:ph type="body" sz="quarter" idx="11"/>
          </p:nvPr>
        </p:nvSpPr>
        <p:spPr>
          <a:xfrm>
            <a:off x="3140075" y="1358900"/>
            <a:ext cx="8398209" cy="4837363"/>
          </a:xfrm>
        </p:spPr>
        <p:txBody>
          <a:bodyPr>
            <a:normAutofit/>
          </a:bodyPr>
          <a:lstStyle/>
          <a:p>
            <a:r>
              <a:rPr lang="en-US" dirty="0" smtClean="0">
                <a:hlinkClick r:id="rId3"/>
              </a:rPr>
              <a:t>Security.tcu.edu</a:t>
            </a:r>
            <a:endParaRPr lang="en-US" dirty="0" smtClean="0"/>
          </a:p>
          <a:p>
            <a:r>
              <a:rPr lang="en-US" dirty="0" smtClean="0">
                <a:hlinkClick r:id="rId4"/>
              </a:rPr>
              <a:t>Ouch </a:t>
            </a:r>
            <a:r>
              <a:rPr lang="en-US" dirty="0">
                <a:hlinkClick r:id="rId4"/>
              </a:rPr>
              <a:t>Newsletter</a:t>
            </a:r>
            <a:endParaRPr lang="en-US" dirty="0"/>
          </a:p>
          <a:p>
            <a:r>
              <a:rPr lang="en-US" dirty="0" smtClean="0">
                <a:hlinkClick r:id="rId5"/>
              </a:rPr>
              <a:t>Naked Security </a:t>
            </a:r>
            <a:r>
              <a:rPr lang="en-US" dirty="0">
                <a:hlinkClick r:id="rId5"/>
              </a:rPr>
              <a:t>– Sophos </a:t>
            </a:r>
            <a:endParaRPr lang="en-US" dirty="0"/>
          </a:p>
          <a:p>
            <a:r>
              <a:rPr lang="en-US" dirty="0" smtClean="0">
                <a:hlinkClick r:id="rId6"/>
              </a:rPr>
              <a:t>Krebs </a:t>
            </a:r>
            <a:r>
              <a:rPr lang="en-US" dirty="0">
                <a:hlinkClick r:id="rId6"/>
              </a:rPr>
              <a:t>on </a:t>
            </a:r>
            <a:r>
              <a:rPr lang="en-US" dirty="0" smtClean="0">
                <a:hlinkClick r:id="rId6"/>
              </a:rPr>
              <a:t>Security</a:t>
            </a:r>
            <a:endParaRPr lang="en-US" dirty="0" smtClean="0"/>
          </a:p>
          <a:p>
            <a:r>
              <a:rPr lang="en-US" dirty="0">
                <a:hlinkClick r:id="rId7"/>
              </a:rPr>
              <a:t>Password video</a:t>
            </a:r>
            <a:endParaRPr lang="en-US" dirty="0"/>
          </a:p>
          <a:p>
            <a:r>
              <a:rPr lang="en-US" dirty="0" err="1" smtClean="0">
                <a:hlinkClick r:id="rId8"/>
              </a:rPr>
              <a:t>LassPass</a:t>
            </a:r>
            <a:r>
              <a:rPr lang="en-US" dirty="0" smtClean="0">
                <a:hlinkClick r:id="rId8"/>
              </a:rPr>
              <a:t> – getting started</a:t>
            </a:r>
            <a:endParaRPr lang="en-US" dirty="0" smtClean="0"/>
          </a:p>
          <a:p>
            <a:r>
              <a:rPr lang="en-US" dirty="0" err="1" smtClean="0">
                <a:hlinkClick r:id="rId9"/>
              </a:rPr>
              <a:t>NoScript</a:t>
            </a:r>
            <a:r>
              <a:rPr lang="en-US" dirty="0" smtClean="0">
                <a:hlinkClick r:id="rId9"/>
              </a:rPr>
              <a:t> tutorial</a:t>
            </a:r>
            <a:endParaRPr lang="en-US" dirty="0" smtClean="0"/>
          </a:p>
          <a:p>
            <a:r>
              <a:rPr lang="en-US" dirty="0" smtClean="0">
                <a:hlinkClick r:id="rId10"/>
              </a:rPr>
              <a:t>DuckDuckGo</a:t>
            </a:r>
            <a:endParaRPr lang="en-US" dirty="0" smtClean="0"/>
          </a:p>
        </p:txBody>
      </p:sp>
    </p:spTree>
    <p:extLst>
      <p:ext uri="{BB962C8B-B14F-4D97-AF65-F5344CB8AC3E}">
        <p14:creationId xmlns:p14="http://schemas.microsoft.com/office/powerpoint/2010/main" val="37038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7362825" cy="3027362"/>
          </a:xfrm>
        </p:spPr>
        <p:txBody>
          <a:bodyPr>
            <a:noAutofit/>
          </a:bodyPr>
          <a:lstStyle/>
          <a:p>
            <a:r>
              <a:rPr lang="en-US" sz="4000" dirty="0"/>
              <a:t>55% of net users use the same password for most, if not all, websites. When will they learn?</a:t>
            </a:r>
            <a:endParaRPr lang="en-US" sz="4000" b="1" dirty="0"/>
          </a:p>
        </p:txBody>
      </p:sp>
      <p:pic>
        <p:nvPicPr>
          <p:cNvPr id="5" name="Picture 4" descr="Doh!">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550744"/>
            <a:ext cx="5803900" cy="3905936"/>
          </a:xfrm>
          <a:prstGeom prst="rect">
            <a:avLst/>
          </a:prstGeom>
          <a:noFill/>
          <a:ln>
            <a:noFill/>
          </a:ln>
        </p:spPr>
      </p:pic>
    </p:spTree>
    <p:extLst>
      <p:ext uri="{BB962C8B-B14F-4D97-AF65-F5344CB8AC3E}">
        <p14:creationId xmlns:p14="http://schemas.microsoft.com/office/powerpoint/2010/main" val="3701589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1000" y="1505639"/>
            <a:ext cx="3581400" cy="4401205"/>
          </a:xfrm>
          <a:prstGeom prst="rect">
            <a:avLst/>
          </a:prstGeom>
        </p:spPr>
        <p:txBody>
          <a:bodyPr wrap="square">
            <a:spAutoFit/>
          </a:bodyPr>
          <a:lstStyle/>
          <a:p>
            <a:r>
              <a:rPr lang="en-US" sz="4000" b="1" dirty="0"/>
              <a:t>Yup, we really are terrible at those passwords &amp; password recovery </a:t>
            </a:r>
            <a:r>
              <a:rPr lang="en-US" sz="4000" b="1" dirty="0" smtClean="0"/>
              <a:t>questions.</a:t>
            </a:r>
            <a:endParaRPr lang="en-US" sz="4000" dirty="0"/>
          </a:p>
        </p:txBody>
      </p:sp>
      <p:sp>
        <p:nvSpPr>
          <p:cNvPr id="8" name="Text Placeholder 1"/>
          <p:cNvSpPr>
            <a:spLocks noGrp="1"/>
          </p:cNvSpPr>
          <p:nvPr>
            <p:ph type="body" sz="quarter" idx="10"/>
          </p:nvPr>
        </p:nvSpPr>
        <p:spPr>
          <a:xfrm>
            <a:off x="3209925" y="331868"/>
            <a:ext cx="6581775" cy="915151"/>
          </a:xfrm>
        </p:spPr>
        <p:txBody>
          <a:bodyPr>
            <a:normAutofit fontScale="92500"/>
          </a:bodyPr>
          <a:lstStyle/>
          <a:p>
            <a:r>
              <a:rPr lang="en-US" dirty="0" smtClean="0"/>
              <a:t>Choose a strong Password</a:t>
            </a:r>
            <a:endParaRPr lang="en-US" dirty="0"/>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822" y="4475545"/>
            <a:ext cx="520126" cy="444499"/>
          </a:xfrm>
          <a:prstGeom prst="rect">
            <a:avLst/>
          </a:prstGeom>
        </p:spPr>
      </p:pic>
      <p:pic>
        <p:nvPicPr>
          <p:cNvPr id="11" name="Picture 2" descr="passwords of 2012 and how to fix them in a year loaded with passwor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541" y="1967697"/>
            <a:ext cx="4943061" cy="32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5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0"/>
          </p:nvPr>
        </p:nvSpPr>
        <p:spPr>
          <a:xfrm>
            <a:off x="3621414" y="505488"/>
            <a:ext cx="6581775" cy="915151"/>
          </a:xfrm>
        </p:spPr>
        <p:txBody>
          <a:bodyPr>
            <a:normAutofit fontScale="62500" lnSpcReduction="20000"/>
          </a:bodyPr>
          <a:lstStyle/>
          <a:p>
            <a:r>
              <a:rPr lang="en-US" dirty="0" smtClean="0"/>
              <a:t>Choose a strong Password – long and unique and use 2-factor if available.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302" y="5702462"/>
            <a:ext cx="520126" cy="444499"/>
          </a:xfrm>
          <a:prstGeom prst="rect">
            <a:avLst/>
          </a:prstGeom>
        </p:spPr>
      </p:pic>
      <p:pic>
        <p:nvPicPr>
          <p:cNvPr id="11"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1" y="1250826"/>
            <a:ext cx="5764702" cy="549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46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0075" y="528638"/>
            <a:ext cx="8340725" cy="1198562"/>
          </a:xfrm>
        </p:spPr>
        <p:txBody>
          <a:bodyPr>
            <a:normAutofit fontScale="92500"/>
          </a:bodyPr>
          <a:lstStyle/>
          <a:p>
            <a:r>
              <a:rPr lang="en-US" dirty="0"/>
              <a:t>What can I do about Passwords?</a:t>
            </a:r>
          </a:p>
        </p:txBody>
      </p:sp>
      <p:sp>
        <p:nvSpPr>
          <p:cNvPr id="5" name="Rectangle 4"/>
          <p:cNvSpPr/>
          <p:nvPr/>
        </p:nvSpPr>
        <p:spPr>
          <a:xfrm>
            <a:off x="3048000" y="1419136"/>
            <a:ext cx="6870700" cy="5016758"/>
          </a:xfrm>
          <a:prstGeom prst="rect">
            <a:avLst/>
          </a:prstGeom>
        </p:spPr>
        <p:txBody>
          <a:bodyPr wrap="square">
            <a:spAutoFit/>
          </a:bodyPr>
          <a:lstStyle/>
          <a:p>
            <a:pPr marL="285750" indent="-285750">
              <a:buFont typeface="Arial" panose="020B0604020202020204" pitchFamily="34" charset="0"/>
              <a:buChar char="•"/>
            </a:pPr>
            <a:r>
              <a:rPr lang="en-US" sz="4000" dirty="0" smtClean="0"/>
              <a:t>If you have to write it </a:t>
            </a:r>
            <a:r>
              <a:rPr lang="en-US" sz="4000" dirty="0"/>
              <a:t>down </a:t>
            </a:r>
            <a:r>
              <a:rPr lang="en-US" sz="4000" dirty="0" smtClean="0"/>
              <a:t>then lock </a:t>
            </a:r>
            <a:r>
              <a:rPr lang="en-US" sz="4000" dirty="0"/>
              <a:t>it up.  (away from the computer)</a:t>
            </a:r>
          </a:p>
          <a:p>
            <a:pPr marL="285750" indent="-285750">
              <a:buFont typeface="Arial" panose="020B0604020202020204" pitchFamily="34" charset="0"/>
              <a:buChar char="•"/>
            </a:pPr>
            <a:r>
              <a:rPr lang="en-US" sz="4000" dirty="0"/>
              <a:t>Use Excel or Word and password protect the document.</a:t>
            </a:r>
          </a:p>
          <a:p>
            <a:pPr marL="285750" indent="-285750">
              <a:buFont typeface="Arial" panose="020B0604020202020204" pitchFamily="34" charset="0"/>
              <a:buChar char="•"/>
            </a:pPr>
            <a:r>
              <a:rPr lang="en-US" sz="4000" dirty="0"/>
              <a:t>Use a </a:t>
            </a:r>
            <a:r>
              <a:rPr lang="en-US" sz="4000" dirty="0" err="1"/>
              <a:t>passphase</a:t>
            </a:r>
            <a:r>
              <a:rPr lang="en-US" sz="4000" dirty="0"/>
              <a:t> scheme.</a:t>
            </a:r>
          </a:p>
          <a:p>
            <a:pPr marL="285750" indent="-285750">
              <a:buFont typeface="Arial" panose="020B0604020202020204" pitchFamily="34" charset="0"/>
              <a:buChar char="•"/>
            </a:pPr>
            <a:r>
              <a:rPr lang="en-US" sz="4000" dirty="0"/>
              <a:t>Use a password manager.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559" y="1639747"/>
            <a:ext cx="3110441" cy="194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32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Encrypt a document</a:t>
            </a:r>
            <a:endParaRPr lang="en-US" dirty="0"/>
          </a:p>
        </p:txBody>
      </p:sp>
      <p:sp>
        <p:nvSpPr>
          <p:cNvPr id="5" name="Text Placeholder 4"/>
          <p:cNvSpPr>
            <a:spLocks noGrp="1"/>
          </p:cNvSpPr>
          <p:nvPr>
            <p:ph type="body" sz="quarter" idx="11"/>
          </p:nvPr>
        </p:nvSpPr>
        <p:spPr>
          <a:xfrm>
            <a:off x="3140075" y="2858947"/>
            <a:ext cx="8398209" cy="3337316"/>
          </a:xfrm>
        </p:spPr>
        <p:txBody>
          <a:bodyPr/>
          <a:lstStyle/>
          <a:p>
            <a:r>
              <a:rPr lang="en-US" dirty="0" smtClean="0"/>
              <a:t>Go to Security.tcu.edu</a:t>
            </a:r>
          </a:p>
          <a:p>
            <a:r>
              <a:rPr lang="en-US" dirty="0" smtClean="0"/>
              <a:t>Home--› </a:t>
            </a:r>
            <a:r>
              <a:rPr lang="en-US" dirty="0"/>
              <a:t>Securing Your </a:t>
            </a:r>
            <a:r>
              <a:rPr lang="en-US" dirty="0" smtClean="0"/>
              <a:t>Devices--› </a:t>
            </a:r>
            <a:r>
              <a:rPr lang="en-US" dirty="0"/>
              <a:t>Data Encryption</a:t>
            </a:r>
          </a:p>
          <a:p>
            <a:pPr lvl="1"/>
            <a:r>
              <a:rPr lang="en-US" dirty="0">
                <a:hlinkClick r:id="rId3"/>
              </a:rPr>
              <a:t>https://security.tcu.edu/securing-your-computer/data-encryption/</a:t>
            </a:r>
            <a:r>
              <a:rPr lang="en-US" dirty="0"/>
              <a:t> </a:t>
            </a:r>
          </a:p>
          <a:p>
            <a:endParaRPr lang="en-US" dirty="0"/>
          </a:p>
        </p:txBody>
      </p:sp>
      <p:pic>
        <p:nvPicPr>
          <p:cNvPr id="4" name="Content Placeholder 5" descr="Phishing study finds major brands heavily targeted, niche sites also at risk"/>
          <p:cNvPicPr>
            <a:picLocks/>
          </p:cNvPicPr>
          <p:nvPr/>
        </p:nvPicPr>
        <p:blipFill rotWithShape="1">
          <a:blip r:embed="rId4" cstate="print">
            <a:extLst>
              <a:ext uri="{28A0092B-C50C-407E-A947-70E740481C1C}">
                <a14:useLocalDpi xmlns:a14="http://schemas.microsoft.com/office/drawing/2010/main" val="0"/>
              </a:ext>
            </a:extLst>
          </a:blip>
          <a:srcRect l="26843"/>
          <a:stretch/>
        </p:blipFill>
        <p:spPr bwMode="auto">
          <a:xfrm>
            <a:off x="8808334" y="399695"/>
            <a:ext cx="2399318" cy="2331929"/>
          </a:xfrm>
          <a:prstGeom prst="rect">
            <a:avLst/>
          </a:prstGeom>
          <a:noFill/>
          <a:ln>
            <a:noFill/>
          </a:ln>
        </p:spPr>
      </p:pic>
      <p:sp>
        <p:nvSpPr>
          <p:cNvPr id="3" name="TextBox 2"/>
          <p:cNvSpPr txBox="1"/>
          <p:nvPr/>
        </p:nvSpPr>
        <p:spPr>
          <a:xfrm>
            <a:off x="3356658" y="6238225"/>
            <a:ext cx="5451676" cy="369332"/>
          </a:xfrm>
          <a:prstGeom prst="rect">
            <a:avLst/>
          </a:prstGeom>
          <a:noFill/>
        </p:spPr>
        <p:txBody>
          <a:bodyPr wrap="square" rtlCol="0">
            <a:spAutoFit/>
          </a:bodyPr>
          <a:lstStyle/>
          <a:p>
            <a:r>
              <a:rPr lang="en-US" dirty="0" smtClean="0"/>
              <a:t>Open </a:t>
            </a:r>
            <a:r>
              <a:rPr lang="en-US" dirty="0" err="1" smtClean="0"/>
              <a:t>NotePad</a:t>
            </a:r>
            <a:r>
              <a:rPr lang="en-US" dirty="0" smtClean="0"/>
              <a:t> and Excel</a:t>
            </a:r>
            <a:endParaRPr lang="en-US" dirty="0"/>
          </a:p>
        </p:txBody>
      </p:sp>
      <p:pic>
        <p:nvPicPr>
          <p:cNvPr id="6" name="Picture 5">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961" y="4659407"/>
            <a:ext cx="520126" cy="444499"/>
          </a:xfrm>
          <a:prstGeom prst="rect">
            <a:avLst/>
          </a:prstGeom>
        </p:spPr>
      </p:pic>
    </p:spTree>
    <p:extLst>
      <p:ext uri="{BB962C8B-B14F-4D97-AF65-F5344CB8AC3E}">
        <p14:creationId xmlns:p14="http://schemas.microsoft.com/office/powerpoint/2010/main" val="97490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Password Manager</a:t>
            </a:r>
            <a:endParaRPr lang="en-US" b="0" dirty="0"/>
          </a:p>
        </p:txBody>
      </p:sp>
      <p:sp>
        <p:nvSpPr>
          <p:cNvPr id="3" name="Text Placeholder 2"/>
          <p:cNvSpPr>
            <a:spLocks noGrp="1"/>
          </p:cNvSpPr>
          <p:nvPr>
            <p:ph type="body" sz="quarter" idx="11"/>
          </p:nvPr>
        </p:nvSpPr>
        <p:spPr>
          <a:xfrm>
            <a:off x="2491893" y="1503602"/>
            <a:ext cx="8398209" cy="4275973"/>
          </a:xfrm>
        </p:spPr>
        <p:txBody>
          <a:bodyPr>
            <a:normAutofit lnSpcReduction="10000"/>
          </a:bodyPr>
          <a:lstStyle/>
          <a:p>
            <a:pPr marL="457200" indent="-457200">
              <a:buFont typeface="Arial" panose="020B0604020202020204" pitchFamily="34" charset="0"/>
              <a:buChar char="•"/>
            </a:pPr>
            <a:r>
              <a:rPr lang="en-US" dirty="0" err="1" smtClean="0">
                <a:hlinkClick r:id="rId3" tooltip="LastPass"/>
              </a:rPr>
              <a:t>LastPass</a:t>
            </a:r>
            <a:r>
              <a:rPr lang="en-US" dirty="0"/>
              <a:t> - </a:t>
            </a:r>
            <a:r>
              <a:rPr lang="en-US" dirty="0">
                <a:hlinkClick r:id="rId3"/>
              </a:rPr>
              <a:t>https://lastpass.com</a:t>
            </a:r>
            <a:r>
              <a:rPr lang="en-US" dirty="0" smtClean="0">
                <a:hlinkClick r:id="rId3"/>
              </a:rPr>
              <a:t>/</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hlinkClick r:id="rId4" tooltip="KeePass"/>
              </a:rPr>
              <a:t>KeePass</a:t>
            </a:r>
            <a:r>
              <a:rPr lang="en-US" dirty="0" smtClean="0"/>
              <a:t> </a:t>
            </a:r>
            <a:r>
              <a:rPr lang="en-US" dirty="0"/>
              <a:t>- </a:t>
            </a:r>
            <a:r>
              <a:rPr lang="en-US" dirty="0">
                <a:hlinkClick r:id="rId4"/>
              </a:rPr>
              <a:t>http://keepass.info</a:t>
            </a:r>
            <a:r>
              <a:rPr lang="en-US" dirty="0" smtClean="0">
                <a:hlinkClick r:id="rId4"/>
              </a:rPr>
              <a:t>/</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hlinkClick r:id="rId5" tooltip="1Password"/>
              </a:rPr>
              <a:t>1Password</a:t>
            </a:r>
            <a:r>
              <a:rPr lang="en-US" dirty="0"/>
              <a:t> - </a:t>
            </a:r>
            <a:r>
              <a:rPr lang="en-US" dirty="0">
                <a:hlinkClick r:id="rId5"/>
              </a:rPr>
              <a:t>https://</a:t>
            </a:r>
            <a:r>
              <a:rPr lang="en-US" dirty="0" smtClean="0">
                <a:hlinkClick r:id="rId5"/>
              </a:rPr>
              <a:t>agilebits.com/onepassword</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smtClean="0">
                <a:hlinkClick r:id="rId6"/>
              </a:rPr>
              <a:t>Dashlane</a:t>
            </a:r>
            <a:r>
              <a:rPr lang="en-US" dirty="0"/>
              <a:t> - https://www.dashlane.com/</a:t>
            </a:r>
          </a:p>
          <a:p>
            <a:pPr marL="457200" indent="-457200">
              <a:buFont typeface="Arial" panose="020B0604020202020204" pitchFamily="34" charset="0"/>
              <a:buChar char="•"/>
            </a:pPr>
            <a:endParaRPr lang="en-U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9026" y="2028741"/>
            <a:ext cx="1821054" cy="166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5607" y="4864261"/>
            <a:ext cx="14192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5457" y="1349174"/>
            <a:ext cx="26193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5244" y="3842553"/>
            <a:ext cx="2412236" cy="54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544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TC104033917[[fn=Berlin]]</Template>
  <TotalTime>4640</TotalTime>
  <Words>1130</Words>
  <Application>Microsoft Office PowerPoint</Application>
  <PresentationFormat>Custom</PresentationFormat>
  <Paragraphs>183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Coover, Carlene</dc:creator>
  <cp:lastModifiedBy>Pennington, Lenelda</cp:lastModifiedBy>
  <cp:revision>161</cp:revision>
  <cp:lastPrinted>2015-07-22T22:17:47Z</cp:lastPrinted>
  <dcterms:created xsi:type="dcterms:W3CDTF">2014-08-01T15:11:09Z</dcterms:created>
  <dcterms:modified xsi:type="dcterms:W3CDTF">2015-07-23T20:34:01Z</dcterms:modified>
</cp:coreProperties>
</file>